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1" r:id="rId1"/>
  </p:sldMasterIdLst>
  <p:notesMasterIdLst>
    <p:notesMasterId r:id="rId4"/>
  </p:notesMasterIdLst>
  <p:sldIdLst>
    <p:sldId id="257" r:id="rId2"/>
    <p:sldId id="260" r:id="rId3"/>
  </p:sldIdLst>
  <p:sldSz cx="43891200" cy="32918400"/>
  <p:notesSz cx="6858000" cy="9144000"/>
  <p:embeddedFontLst>
    <p:embeddedFont>
      <p:font typeface="Cambria Math" panose="02040503050406030204" pitchFamily="18" charset="0"/>
      <p:regular r:id="rId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0368">
          <p15:clr>
            <a:srgbClr val="A4A3A4"/>
          </p15:clr>
        </p15:guide>
        <p15:guide id="2" pos="1382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2302F"/>
    <a:srgbClr val="980012"/>
    <a:srgbClr val="605C5B"/>
    <a:srgbClr val="F3E5BC"/>
    <a:srgbClr val="C64237"/>
    <a:srgbClr val="767371"/>
    <a:srgbClr val="B2ADAA"/>
    <a:srgbClr val="484645"/>
    <a:srgbClr val="403E3D"/>
    <a:srgbClr val="5959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098"/>
    <p:restoredTop sz="94821"/>
  </p:normalViewPr>
  <p:slideViewPr>
    <p:cSldViewPr snapToGrid="0">
      <p:cViewPr>
        <p:scale>
          <a:sx n="156" d="100"/>
          <a:sy n="156" d="100"/>
        </p:scale>
        <p:origin x="-19904" y="-2272"/>
      </p:cViewPr>
      <p:guideLst>
        <p:guide orient="horz" pos="10368"/>
        <p:guide pos="1382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font" Target="fonts/font1.fntdata"/><Relationship Id="rId4" Type="http://schemas.openxmlformats.org/officeDocument/2006/relationships/notesMaster" Target="notesMasters/notesMaster1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63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3d346d732c_2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9" name="Google Shape;169;g13d346d732c_2_7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g13d346d732c_2_7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13d346d732c_2_49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8" name="Google Shape;588;g13d346d732c_2_4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>
            <a:spLocks noGrp="1"/>
          </p:cNvSpPr>
          <p:nvPr>
            <p:ph type="ctrTitle"/>
          </p:nvPr>
        </p:nvSpPr>
        <p:spPr>
          <a:xfrm>
            <a:off x="5486400" y="5387342"/>
            <a:ext cx="32918400" cy="11460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600"/>
              <a:buFont typeface="Arial"/>
              <a:buNone/>
              <a:defRPr sz="21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subTitle" idx="1"/>
          </p:nvPr>
        </p:nvSpPr>
        <p:spPr>
          <a:xfrm>
            <a:off x="5486400" y="17289782"/>
            <a:ext cx="32918400" cy="79476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3600"/>
              </a:spcBef>
              <a:spcAft>
                <a:spcPts val="0"/>
              </a:spcAft>
              <a:buClr>
                <a:schemeClr val="dk1"/>
              </a:buClr>
              <a:buSzPts val="8640"/>
              <a:buNone/>
              <a:defRPr sz="8640"/>
            </a:lvl1pPr>
            <a:lvl2pPr lvl="1" algn="ctr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/>
            </a:lvl2pPr>
            <a:lvl3pPr lvl="2" algn="ctr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6480"/>
              <a:buNone/>
              <a:defRPr sz="6480"/>
            </a:lvl3pPr>
            <a:lvl4pPr lvl="3" algn="ctr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760"/>
              <a:buNone/>
              <a:defRPr sz="5760"/>
            </a:lvl4pPr>
            <a:lvl5pPr lvl="4" algn="ctr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760"/>
              <a:buNone/>
              <a:defRPr sz="5760"/>
            </a:lvl5pPr>
            <a:lvl6pPr lvl="5" algn="ctr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760"/>
              <a:buNone/>
              <a:defRPr sz="5760"/>
            </a:lvl6pPr>
            <a:lvl7pPr lvl="6" algn="ctr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760"/>
              <a:buNone/>
              <a:defRPr sz="5760"/>
            </a:lvl7pPr>
            <a:lvl8pPr lvl="7" algn="ctr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760"/>
              <a:buNone/>
              <a:defRPr sz="5760"/>
            </a:lvl8pPr>
            <a:lvl9pPr lvl="8" algn="ctr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760"/>
              <a:buNone/>
              <a:defRPr sz="5760"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dt" idx="10"/>
          </p:nvPr>
        </p:nvSpPr>
        <p:spPr>
          <a:xfrm>
            <a:off x="3017520" y="30510482"/>
            <a:ext cx="987552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ftr" idx="11"/>
          </p:nvPr>
        </p:nvSpPr>
        <p:spPr>
          <a:xfrm>
            <a:off x="14538960" y="30510482"/>
            <a:ext cx="1481328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sldNum" idx="12"/>
          </p:nvPr>
        </p:nvSpPr>
        <p:spPr>
          <a:xfrm>
            <a:off x="30998160" y="30510482"/>
            <a:ext cx="987552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>
            <a:spLocks noGrp="1"/>
          </p:cNvSpPr>
          <p:nvPr>
            <p:ph type="title"/>
          </p:nvPr>
        </p:nvSpPr>
        <p:spPr>
          <a:xfrm rot="5400000">
            <a:off x="22193249" y="10968991"/>
            <a:ext cx="27896822" cy="9464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4"/>
          <p:cNvSpPr txBox="1">
            <a:spLocks noGrp="1"/>
          </p:cNvSpPr>
          <p:nvPr>
            <p:ph type="body" idx="1"/>
          </p:nvPr>
        </p:nvSpPr>
        <p:spPr>
          <a:xfrm rot="5400000">
            <a:off x="2990849" y="1779271"/>
            <a:ext cx="27896822" cy="27843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3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2" name="Google Shape;122;p24"/>
          <p:cNvSpPr txBox="1">
            <a:spLocks noGrp="1"/>
          </p:cNvSpPr>
          <p:nvPr>
            <p:ph type="dt" idx="10"/>
          </p:nvPr>
        </p:nvSpPr>
        <p:spPr>
          <a:xfrm>
            <a:off x="3017520" y="30510482"/>
            <a:ext cx="987552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4"/>
          <p:cNvSpPr txBox="1">
            <a:spLocks noGrp="1"/>
          </p:cNvSpPr>
          <p:nvPr>
            <p:ph type="ftr" idx="11"/>
          </p:nvPr>
        </p:nvSpPr>
        <p:spPr>
          <a:xfrm>
            <a:off x="14538960" y="30510482"/>
            <a:ext cx="1481328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4"/>
          <p:cNvSpPr txBox="1">
            <a:spLocks noGrp="1"/>
          </p:cNvSpPr>
          <p:nvPr>
            <p:ph type="sldNum" idx="12"/>
          </p:nvPr>
        </p:nvSpPr>
        <p:spPr>
          <a:xfrm>
            <a:off x="30998160" y="30510482"/>
            <a:ext cx="987552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6"/>
          <p:cNvSpPr txBox="1">
            <a:spLocks noGrp="1"/>
          </p:cNvSpPr>
          <p:nvPr>
            <p:ph type="title"/>
          </p:nvPr>
        </p:nvSpPr>
        <p:spPr>
          <a:xfrm>
            <a:off x="3017520" y="1752603"/>
            <a:ext cx="37856160" cy="6362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6"/>
          <p:cNvSpPr txBox="1">
            <a:spLocks noGrp="1"/>
          </p:cNvSpPr>
          <p:nvPr>
            <p:ph type="body" idx="1"/>
          </p:nvPr>
        </p:nvSpPr>
        <p:spPr>
          <a:xfrm>
            <a:off x="3017520" y="8763000"/>
            <a:ext cx="37856160" cy="208864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3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9" name="Google Shape;69;p16"/>
          <p:cNvSpPr txBox="1">
            <a:spLocks noGrp="1"/>
          </p:cNvSpPr>
          <p:nvPr>
            <p:ph type="dt" idx="10"/>
          </p:nvPr>
        </p:nvSpPr>
        <p:spPr>
          <a:xfrm>
            <a:off x="3017520" y="30510482"/>
            <a:ext cx="987552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ftr" idx="11"/>
          </p:nvPr>
        </p:nvSpPr>
        <p:spPr>
          <a:xfrm>
            <a:off x="14538960" y="30510482"/>
            <a:ext cx="1481328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sldNum" idx="12"/>
          </p:nvPr>
        </p:nvSpPr>
        <p:spPr>
          <a:xfrm>
            <a:off x="30998160" y="30510482"/>
            <a:ext cx="987552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"/>
          <p:cNvSpPr txBox="1">
            <a:spLocks noGrp="1"/>
          </p:cNvSpPr>
          <p:nvPr>
            <p:ph type="title"/>
          </p:nvPr>
        </p:nvSpPr>
        <p:spPr>
          <a:xfrm>
            <a:off x="2994660" y="8206745"/>
            <a:ext cx="37856160" cy="13693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600"/>
              <a:buFont typeface="Arial"/>
              <a:buNone/>
              <a:defRPr sz="21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7"/>
          <p:cNvSpPr txBox="1">
            <a:spLocks noGrp="1"/>
          </p:cNvSpPr>
          <p:nvPr>
            <p:ph type="body" idx="1"/>
          </p:nvPr>
        </p:nvSpPr>
        <p:spPr>
          <a:xfrm>
            <a:off x="2994660" y="22029425"/>
            <a:ext cx="37856160" cy="72008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3600"/>
              </a:spcBef>
              <a:spcAft>
                <a:spcPts val="0"/>
              </a:spcAft>
              <a:buClr>
                <a:srgbClr val="888888"/>
              </a:buClr>
              <a:buSzPts val="8640"/>
              <a:buNone/>
              <a:defRPr sz="864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888888"/>
              </a:buClr>
              <a:buSzPts val="7200"/>
              <a:buNone/>
              <a:defRPr sz="72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888888"/>
              </a:buClr>
              <a:buSzPts val="6480"/>
              <a:buNone/>
              <a:defRPr sz="648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888888"/>
              </a:buClr>
              <a:buSzPts val="5760"/>
              <a:buNone/>
              <a:defRPr sz="576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888888"/>
              </a:buClr>
              <a:buSzPts val="5760"/>
              <a:buNone/>
              <a:defRPr sz="576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888888"/>
              </a:buClr>
              <a:buSzPts val="5760"/>
              <a:buNone/>
              <a:defRPr sz="576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888888"/>
              </a:buClr>
              <a:buSzPts val="5760"/>
              <a:buNone/>
              <a:defRPr sz="576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888888"/>
              </a:buClr>
              <a:buSzPts val="5760"/>
              <a:buNone/>
              <a:defRPr sz="576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888888"/>
              </a:buClr>
              <a:buSzPts val="5760"/>
              <a:buNone/>
              <a:defRPr sz="576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75" name="Google Shape;75;p17"/>
          <p:cNvSpPr txBox="1">
            <a:spLocks noGrp="1"/>
          </p:cNvSpPr>
          <p:nvPr>
            <p:ph type="dt" idx="10"/>
          </p:nvPr>
        </p:nvSpPr>
        <p:spPr>
          <a:xfrm>
            <a:off x="3017520" y="30510482"/>
            <a:ext cx="987552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ftr" idx="11"/>
          </p:nvPr>
        </p:nvSpPr>
        <p:spPr>
          <a:xfrm>
            <a:off x="14538960" y="30510482"/>
            <a:ext cx="1481328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sldNum" idx="12"/>
          </p:nvPr>
        </p:nvSpPr>
        <p:spPr>
          <a:xfrm>
            <a:off x="30998160" y="30510482"/>
            <a:ext cx="987552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>
            <a:spLocks noGrp="1"/>
          </p:cNvSpPr>
          <p:nvPr>
            <p:ph type="title"/>
          </p:nvPr>
        </p:nvSpPr>
        <p:spPr>
          <a:xfrm>
            <a:off x="3017520" y="1752603"/>
            <a:ext cx="37856160" cy="6362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8"/>
          <p:cNvSpPr txBox="1">
            <a:spLocks noGrp="1"/>
          </p:cNvSpPr>
          <p:nvPr>
            <p:ph type="body" idx="1"/>
          </p:nvPr>
        </p:nvSpPr>
        <p:spPr>
          <a:xfrm>
            <a:off x="3017520" y="8763000"/>
            <a:ext cx="18653760" cy="208864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3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8"/>
          <p:cNvSpPr txBox="1">
            <a:spLocks noGrp="1"/>
          </p:cNvSpPr>
          <p:nvPr>
            <p:ph type="body" idx="2"/>
          </p:nvPr>
        </p:nvSpPr>
        <p:spPr>
          <a:xfrm>
            <a:off x="22219920" y="8763000"/>
            <a:ext cx="18653760" cy="208864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3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18"/>
          <p:cNvSpPr txBox="1">
            <a:spLocks noGrp="1"/>
          </p:cNvSpPr>
          <p:nvPr>
            <p:ph type="dt" idx="10"/>
          </p:nvPr>
        </p:nvSpPr>
        <p:spPr>
          <a:xfrm>
            <a:off x="3017520" y="30510482"/>
            <a:ext cx="987552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ftr" idx="11"/>
          </p:nvPr>
        </p:nvSpPr>
        <p:spPr>
          <a:xfrm>
            <a:off x="14538960" y="30510482"/>
            <a:ext cx="1481328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sldNum" idx="12"/>
          </p:nvPr>
        </p:nvSpPr>
        <p:spPr>
          <a:xfrm>
            <a:off x="30998160" y="30510482"/>
            <a:ext cx="987552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9"/>
          <p:cNvSpPr txBox="1">
            <a:spLocks noGrp="1"/>
          </p:cNvSpPr>
          <p:nvPr>
            <p:ph type="title"/>
          </p:nvPr>
        </p:nvSpPr>
        <p:spPr>
          <a:xfrm>
            <a:off x="3023237" y="1752603"/>
            <a:ext cx="37856160" cy="6362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9"/>
          <p:cNvSpPr txBox="1">
            <a:spLocks noGrp="1"/>
          </p:cNvSpPr>
          <p:nvPr>
            <p:ph type="body" idx="1"/>
          </p:nvPr>
        </p:nvSpPr>
        <p:spPr>
          <a:xfrm>
            <a:off x="3023239" y="8069582"/>
            <a:ext cx="18568033" cy="39547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3600"/>
              </a:spcBef>
              <a:spcAft>
                <a:spcPts val="0"/>
              </a:spcAft>
              <a:buClr>
                <a:schemeClr val="dk1"/>
              </a:buClr>
              <a:buSzPts val="8640"/>
              <a:buNone/>
              <a:defRPr sz="8640" b="1"/>
            </a:lvl1pPr>
            <a:lvl2pPr marL="914400" lvl="1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 b="1"/>
            </a:lvl2pPr>
            <a:lvl3pPr marL="1371600" lvl="2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6480"/>
              <a:buNone/>
              <a:defRPr sz="6480" b="1"/>
            </a:lvl3pPr>
            <a:lvl4pPr marL="1828800" lvl="3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760"/>
              <a:buNone/>
              <a:defRPr sz="5760" b="1"/>
            </a:lvl4pPr>
            <a:lvl5pPr marL="2286000" lvl="4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760"/>
              <a:buNone/>
              <a:defRPr sz="5760" b="1"/>
            </a:lvl5pPr>
            <a:lvl6pPr marL="2743200" lvl="5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760"/>
              <a:buNone/>
              <a:defRPr sz="5760" b="1"/>
            </a:lvl6pPr>
            <a:lvl7pPr marL="3200400" lvl="6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760"/>
              <a:buNone/>
              <a:defRPr sz="5760" b="1"/>
            </a:lvl7pPr>
            <a:lvl8pPr marL="3657600" lvl="7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760"/>
              <a:buNone/>
              <a:defRPr sz="5760" b="1"/>
            </a:lvl8pPr>
            <a:lvl9pPr marL="4114800" lvl="8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760"/>
              <a:buNone/>
              <a:defRPr sz="5760" b="1"/>
            </a:lvl9pPr>
          </a:lstStyle>
          <a:p>
            <a:endParaRPr/>
          </a:p>
        </p:txBody>
      </p:sp>
      <p:sp>
        <p:nvSpPr>
          <p:cNvPr id="88" name="Google Shape;88;p19"/>
          <p:cNvSpPr txBox="1">
            <a:spLocks noGrp="1"/>
          </p:cNvSpPr>
          <p:nvPr>
            <p:ph type="body" idx="2"/>
          </p:nvPr>
        </p:nvSpPr>
        <p:spPr>
          <a:xfrm>
            <a:off x="3023239" y="12024360"/>
            <a:ext cx="18568033" cy="176860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3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9" name="Google Shape;89;p19"/>
          <p:cNvSpPr txBox="1">
            <a:spLocks noGrp="1"/>
          </p:cNvSpPr>
          <p:nvPr>
            <p:ph type="body" idx="3"/>
          </p:nvPr>
        </p:nvSpPr>
        <p:spPr>
          <a:xfrm>
            <a:off x="22219920" y="8069582"/>
            <a:ext cx="18659477" cy="39547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3600"/>
              </a:spcBef>
              <a:spcAft>
                <a:spcPts val="0"/>
              </a:spcAft>
              <a:buClr>
                <a:schemeClr val="dk1"/>
              </a:buClr>
              <a:buSzPts val="8640"/>
              <a:buNone/>
              <a:defRPr sz="8640" b="1"/>
            </a:lvl1pPr>
            <a:lvl2pPr marL="914400" lvl="1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 b="1"/>
            </a:lvl2pPr>
            <a:lvl3pPr marL="1371600" lvl="2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6480"/>
              <a:buNone/>
              <a:defRPr sz="6480" b="1"/>
            </a:lvl3pPr>
            <a:lvl4pPr marL="1828800" lvl="3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760"/>
              <a:buNone/>
              <a:defRPr sz="5760" b="1"/>
            </a:lvl4pPr>
            <a:lvl5pPr marL="2286000" lvl="4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760"/>
              <a:buNone/>
              <a:defRPr sz="5760" b="1"/>
            </a:lvl5pPr>
            <a:lvl6pPr marL="2743200" lvl="5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760"/>
              <a:buNone/>
              <a:defRPr sz="5760" b="1"/>
            </a:lvl6pPr>
            <a:lvl7pPr marL="3200400" lvl="6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760"/>
              <a:buNone/>
              <a:defRPr sz="5760" b="1"/>
            </a:lvl7pPr>
            <a:lvl8pPr marL="3657600" lvl="7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760"/>
              <a:buNone/>
              <a:defRPr sz="5760" b="1"/>
            </a:lvl8pPr>
            <a:lvl9pPr marL="4114800" lvl="8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760"/>
              <a:buNone/>
              <a:defRPr sz="5760" b="1"/>
            </a:lvl9pPr>
          </a:lstStyle>
          <a:p>
            <a:endParaRPr/>
          </a:p>
        </p:txBody>
      </p:sp>
      <p:sp>
        <p:nvSpPr>
          <p:cNvPr id="90" name="Google Shape;90;p19"/>
          <p:cNvSpPr txBox="1">
            <a:spLocks noGrp="1"/>
          </p:cNvSpPr>
          <p:nvPr>
            <p:ph type="body" idx="4"/>
          </p:nvPr>
        </p:nvSpPr>
        <p:spPr>
          <a:xfrm>
            <a:off x="22219920" y="12024360"/>
            <a:ext cx="18659477" cy="176860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3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1" name="Google Shape;91;p19"/>
          <p:cNvSpPr txBox="1">
            <a:spLocks noGrp="1"/>
          </p:cNvSpPr>
          <p:nvPr>
            <p:ph type="dt" idx="10"/>
          </p:nvPr>
        </p:nvSpPr>
        <p:spPr>
          <a:xfrm>
            <a:off x="3017520" y="30510482"/>
            <a:ext cx="987552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9"/>
          <p:cNvSpPr txBox="1">
            <a:spLocks noGrp="1"/>
          </p:cNvSpPr>
          <p:nvPr>
            <p:ph type="ftr" idx="11"/>
          </p:nvPr>
        </p:nvSpPr>
        <p:spPr>
          <a:xfrm>
            <a:off x="14538960" y="30510482"/>
            <a:ext cx="1481328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9"/>
          <p:cNvSpPr txBox="1">
            <a:spLocks noGrp="1"/>
          </p:cNvSpPr>
          <p:nvPr>
            <p:ph type="sldNum" idx="12"/>
          </p:nvPr>
        </p:nvSpPr>
        <p:spPr>
          <a:xfrm>
            <a:off x="30998160" y="30510482"/>
            <a:ext cx="987552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 txBox="1">
            <a:spLocks noGrp="1"/>
          </p:cNvSpPr>
          <p:nvPr>
            <p:ph type="title"/>
          </p:nvPr>
        </p:nvSpPr>
        <p:spPr>
          <a:xfrm>
            <a:off x="3017520" y="1752603"/>
            <a:ext cx="37856160" cy="6362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20"/>
          <p:cNvSpPr txBox="1">
            <a:spLocks noGrp="1"/>
          </p:cNvSpPr>
          <p:nvPr>
            <p:ph type="dt" idx="10"/>
          </p:nvPr>
        </p:nvSpPr>
        <p:spPr>
          <a:xfrm>
            <a:off x="3017520" y="30510482"/>
            <a:ext cx="987552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20"/>
          <p:cNvSpPr txBox="1">
            <a:spLocks noGrp="1"/>
          </p:cNvSpPr>
          <p:nvPr>
            <p:ph type="ftr" idx="11"/>
          </p:nvPr>
        </p:nvSpPr>
        <p:spPr>
          <a:xfrm>
            <a:off x="14538960" y="30510482"/>
            <a:ext cx="1481328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20"/>
          <p:cNvSpPr txBox="1">
            <a:spLocks noGrp="1"/>
          </p:cNvSpPr>
          <p:nvPr>
            <p:ph type="sldNum" idx="12"/>
          </p:nvPr>
        </p:nvSpPr>
        <p:spPr>
          <a:xfrm>
            <a:off x="30998160" y="30510482"/>
            <a:ext cx="987552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>
            <a:spLocks noGrp="1"/>
          </p:cNvSpPr>
          <p:nvPr>
            <p:ph type="title"/>
          </p:nvPr>
        </p:nvSpPr>
        <p:spPr>
          <a:xfrm>
            <a:off x="3023239" y="2194560"/>
            <a:ext cx="14156053" cy="7680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520"/>
              <a:buFont typeface="Arial"/>
              <a:buNone/>
              <a:defRPr sz="1152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21"/>
          <p:cNvSpPr txBox="1">
            <a:spLocks noGrp="1"/>
          </p:cNvSpPr>
          <p:nvPr>
            <p:ph type="body" idx="1"/>
          </p:nvPr>
        </p:nvSpPr>
        <p:spPr>
          <a:xfrm>
            <a:off x="18659477" y="4739642"/>
            <a:ext cx="22219920" cy="233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960120" algn="l">
              <a:lnSpc>
                <a:spcPct val="90000"/>
              </a:lnSpc>
              <a:spcBef>
                <a:spcPts val="3600"/>
              </a:spcBef>
              <a:spcAft>
                <a:spcPts val="0"/>
              </a:spcAft>
              <a:buClr>
                <a:schemeClr val="dk1"/>
              </a:buClr>
              <a:buSzPts val="11520"/>
              <a:buChar char="•"/>
              <a:defRPr sz="11520"/>
            </a:lvl1pPr>
            <a:lvl2pPr marL="914400" lvl="1" indent="-86868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0080"/>
              <a:buChar char="•"/>
              <a:defRPr sz="10080"/>
            </a:lvl2pPr>
            <a:lvl3pPr marL="1371600" lvl="2" indent="-77724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8640"/>
              <a:buChar char="•"/>
              <a:defRPr sz="8640"/>
            </a:lvl3pPr>
            <a:lvl4pPr marL="1828800" lvl="3" indent="-6858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7200"/>
              <a:buChar char="•"/>
              <a:defRPr sz="7200"/>
            </a:lvl4pPr>
            <a:lvl5pPr marL="2286000" lvl="4" indent="-6858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7200"/>
              <a:buChar char="•"/>
              <a:defRPr sz="7200"/>
            </a:lvl5pPr>
            <a:lvl6pPr marL="2743200" lvl="5" indent="-6858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7200"/>
              <a:buChar char="•"/>
              <a:defRPr sz="7200"/>
            </a:lvl6pPr>
            <a:lvl7pPr marL="3200400" lvl="6" indent="-6858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7200"/>
              <a:buChar char="•"/>
              <a:defRPr sz="7200"/>
            </a:lvl7pPr>
            <a:lvl8pPr marL="3657600" lvl="7" indent="-6858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7200"/>
              <a:buChar char="•"/>
              <a:defRPr sz="7200"/>
            </a:lvl8pPr>
            <a:lvl9pPr marL="4114800" lvl="8" indent="-6858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7200"/>
              <a:buChar char="•"/>
              <a:defRPr sz="7200"/>
            </a:lvl9pPr>
          </a:lstStyle>
          <a:p>
            <a:endParaRPr/>
          </a:p>
        </p:txBody>
      </p:sp>
      <p:sp>
        <p:nvSpPr>
          <p:cNvPr id="102" name="Google Shape;102;p21"/>
          <p:cNvSpPr txBox="1">
            <a:spLocks noGrp="1"/>
          </p:cNvSpPr>
          <p:nvPr>
            <p:ph type="body" idx="2"/>
          </p:nvPr>
        </p:nvSpPr>
        <p:spPr>
          <a:xfrm>
            <a:off x="3023239" y="9875520"/>
            <a:ext cx="14156053" cy="1829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3600"/>
              </a:spcBef>
              <a:spcAft>
                <a:spcPts val="0"/>
              </a:spcAft>
              <a:buClr>
                <a:schemeClr val="dk1"/>
              </a:buClr>
              <a:buSzPts val="5760"/>
              <a:buNone/>
              <a:defRPr sz="5760"/>
            </a:lvl1pPr>
            <a:lvl2pPr marL="914400" lvl="1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040"/>
              <a:buNone/>
              <a:defRPr sz="5040"/>
            </a:lvl2pPr>
            <a:lvl3pPr marL="1371600" lvl="2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4320"/>
              <a:buNone/>
              <a:defRPr sz="4320"/>
            </a:lvl3pPr>
            <a:lvl4pPr marL="1828800" lvl="3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4pPr>
            <a:lvl5pPr marL="2286000" lvl="4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5pPr>
            <a:lvl6pPr marL="2743200" lvl="5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6pPr>
            <a:lvl7pPr marL="3200400" lvl="6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7pPr>
            <a:lvl8pPr marL="3657600" lvl="7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8pPr>
            <a:lvl9pPr marL="4114800" lvl="8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03" name="Google Shape;103;p21"/>
          <p:cNvSpPr txBox="1">
            <a:spLocks noGrp="1"/>
          </p:cNvSpPr>
          <p:nvPr>
            <p:ph type="dt" idx="10"/>
          </p:nvPr>
        </p:nvSpPr>
        <p:spPr>
          <a:xfrm>
            <a:off x="3017520" y="30510482"/>
            <a:ext cx="987552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21"/>
          <p:cNvSpPr txBox="1">
            <a:spLocks noGrp="1"/>
          </p:cNvSpPr>
          <p:nvPr>
            <p:ph type="ftr" idx="11"/>
          </p:nvPr>
        </p:nvSpPr>
        <p:spPr>
          <a:xfrm>
            <a:off x="14538960" y="30510482"/>
            <a:ext cx="1481328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21"/>
          <p:cNvSpPr txBox="1">
            <a:spLocks noGrp="1"/>
          </p:cNvSpPr>
          <p:nvPr>
            <p:ph type="sldNum" idx="12"/>
          </p:nvPr>
        </p:nvSpPr>
        <p:spPr>
          <a:xfrm>
            <a:off x="30998160" y="30510482"/>
            <a:ext cx="987552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>
            <a:spLocks noGrp="1"/>
          </p:cNvSpPr>
          <p:nvPr>
            <p:ph type="title"/>
          </p:nvPr>
        </p:nvSpPr>
        <p:spPr>
          <a:xfrm>
            <a:off x="3023239" y="2194560"/>
            <a:ext cx="14156053" cy="7680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520"/>
              <a:buFont typeface="Arial"/>
              <a:buNone/>
              <a:defRPr sz="1152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22"/>
          <p:cNvSpPr>
            <a:spLocks noGrp="1"/>
          </p:cNvSpPr>
          <p:nvPr>
            <p:ph type="pic" idx="2"/>
          </p:nvPr>
        </p:nvSpPr>
        <p:spPr>
          <a:xfrm>
            <a:off x="18659477" y="4739642"/>
            <a:ext cx="22219920" cy="23393400"/>
          </a:xfrm>
          <a:prstGeom prst="rect">
            <a:avLst/>
          </a:prstGeom>
          <a:noFill/>
          <a:ln>
            <a:noFill/>
          </a:ln>
        </p:spPr>
      </p:sp>
      <p:sp>
        <p:nvSpPr>
          <p:cNvPr id="109" name="Google Shape;109;p22"/>
          <p:cNvSpPr txBox="1">
            <a:spLocks noGrp="1"/>
          </p:cNvSpPr>
          <p:nvPr>
            <p:ph type="body" idx="1"/>
          </p:nvPr>
        </p:nvSpPr>
        <p:spPr>
          <a:xfrm>
            <a:off x="3023239" y="9875520"/>
            <a:ext cx="14156053" cy="1829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3600"/>
              </a:spcBef>
              <a:spcAft>
                <a:spcPts val="0"/>
              </a:spcAft>
              <a:buClr>
                <a:schemeClr val="dk1"/>
              </a:buClr>
              <a:buSzPts val="5760"/>
              <a:buNone/>
              <a:defRPr sz="5760"/>
            </a:lvl1pPr>
            <a:lvl2pPr marL="914400" lvl="1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040"/>
              <a:buNone/>
              <a:defRPr sz="5040"/>
            </a:lvl2pPr>
            <a:lvl3pPr marL="1371600" lvl="2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4320"/>
              <a:buNone/>
              <a:defRPr sz="4320"/>
            </a:lvl3pPr>
            <a:lvl4pPr marL="1828800" lvl="3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4pPr>
            <a:lvl5pPr marL="2286000" lvl="4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5pPr>
            <a:lvl6pPr marL="2743200" lvl="5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6pPr>
            <a:lvl7pPr marL="3200400" lvl="6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7pPr>
            <a:lvl8pPr marL="3657600" lvl="7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8pPr>
            <a:lvl9pPr marL="4114800" lvl="8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10" name="Google Shape;110;p22"/>
          <p:cNvSpPr txBox="1">
            <a:spLocks noGrp="1"/>
          </p:cNvSpPr>
          <p:nvPr>
            <p:ph type="dt" idx="10"/>
          </p:nvPr>
        </p:nvSpPr>
        <p:spPr>
          <a:xfrm>
            <a:off x="3017520" y="30510482"/>
            <a:ext cx="987552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2"/>
          <p:cNvSpPr txBox="1">
            <a:spLocks noGrp="1"/>
          </p:cNvSpPr>
          <p:nvPr>
            <p:ph type="ftr" idx="11"/>
          </p:nvPr>
        </p:nvSpPr>
        <p:spPr>
          <a:xfrm>
            <a:off x="14538960" y="30510482"/>
            <a:ext cx="1481328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2"/>
          <p:cNvSpPr txBox="1">
            <a:spLocks noGrp="1"/>
          </p:cNvSpPr>
          <p:nvPr>
            <p:ph type="sldNum" idx="12"/>
          </p:nvPr>
        </p:nvSpPr>
        <p:spPr>
          <a:xfrm>
            <a:off x="30998160" y="30510482"/>
            <a:ext cx="987552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>
            <a:spLocks noGrp="1"/>
          </p:cNvSpPr>
          <p:nvPr>
            <p:ph type="title"/>
          </p:nvPr>
        </p:nvSpPr>
        <p:spPr>
          <a:xfrm>
            <a:off x="3017520" y="1752603"/>
            <a:ext cx="37856160" cy="6362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23"/>
          <p:cNvSpPr txBox="1">
            <a:spLocks noGrp="1"/>
          </p:cNvSpPr>
          <p:nvPr>
            <p:ph type="body" idx="1"/>
          </p:nvPr>
        </p:nvSpPr>
        <p:spPr>
          <a:xfrm rot="5400000">
            <a:off x="11502389" y="278131"/>
            <a:ext cx="20886422" cy="37856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3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6" name="Google Shape;116;p23"/>
          <p:cNvSpPr txBox="1">
            <a:spLocks noGrp="1"/>
          </p:cNvSpPr>
          <p:nvPr>
            <p:ph type="dt" idx="10"/>
          </p:nvPr>
        </p:nvSpPr>
        <p:spPr>
          <a:xfrm>
            <a:off x="3017520" y="30510482"/>
            <a:ext cx="987552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3"/>
          <p:cNvSpPr txBox="1">
            <a:spLocks noGrp="1"/>
          </p:cNvSpPr>
          <p:nvPr>
            <p:ph type="ftr" idx="11"/>
          </p:nvPr>
        </p:nvSpPr>
        <p:spPr>
          <a:xfrm>
            <a:off x="14538960" y="30510482"/>
            <a:ext cx="1481328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3"/>
          <p:cNvSpPr txBox="1">
            <a:spLocks noGrp="1"/>
          </p:cNvSpPr>
          <p:nvPr>
            <p:ph type="sldNum" idx="12"/>
          </p:nvPr>
        </p:nvSpPr>
        <p:spPr>
          <a:xfrm>
            <a:off x="30998160" y="30510482"/>
            <a:ext cx="987552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3017520" y="1752603"/>
            <a:ext cx="37856160" cy="6362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840"/>
              <a:buFont typeface="Arial"/>
              <a:buNone/>
              <a:defRPr sz="1583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3017520" y="8763000"/>
            <a:ext cx="37856160" cy="208864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868680" algn="l" rtl="0">
              <a:lnSpc>
                <a:spcPct val="90000"/>
              </a:lnSpc>
              <a:spcBef>
                <a:spcPts val="3600"/>
              </a:spcBef>
              <a:spcAft>
                <a:spcPts val="0"/>
              </a:spcAft>
              <a:buClr>
                <a:schemeClr val="dk1"/>
              </a:buClr>
              <a:buSzPts val="10080"/>
              <a:buFont typeface="Arial"/>
              <a:buChar char="•"/>
              <a:defRPr sz="1008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77724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8640"/>
              <a:buFont typeface="Arial"/>
              <a:buChar char="•"/>
              <a:defRPr sz="864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6858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Char char="•"/>
              <a:defRPr sz="7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64008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6480"/>
              <a:buFont typeface="Arial"/>
              <a:buChar char="•"/>
              <a:defRPr sz="648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640079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6480"/>
              <a:buFont typeface="Arial"/>
              <a:buChar char="•"/>
              <a:defRPr sz="648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640079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6480"/>
              <a:buFont typeface="Arial"/>
              <a:buChar char="•"/>
              <a:defRPr sz="648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640079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6480"/>
              <a:buFont typeface="Arial"/>
              <a:buChar char="•"/>
              <a:defRPr sz="648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640079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6480"/>
              <a:buFont typeface="Arial"/>
              <a:buChar char="•"/>
              <a:defRPr sz="648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640079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6480"/>
              <a:buFont typeface="Arial"/>
              <a:buChar char="•"/>
              <a:defRPr sz="648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dt" idx="10"/>
          </p:nvPr>
        </p:nvSpPr>
        <p:spPr>
          <a:xfrm>
            <a:off x="3017520" y="30510482"/>
            <a:ext cx="987552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32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ftr" idx="11"/>
          </p:nvPr>
        </p:nvSpPr>
        <p:spPr>
          <a:xfrm>
            <a:off x="14538960" y="30510482"/>
            <a:ext cx="1481328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32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30998160" y="30510482"/>
            <a:ext cx="987552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432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432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432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432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432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432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432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432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432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jp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jp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7.png"/><Relationship Id="rId18" Type="http://schemas.openxmlformats.org/officeDocument/2006/relationships/image" Target="../media/image27.png"/><Relationship Id="rId3" Type="http://schemas.openxmlformats.org/officeDocument/2006/relationships/image" Target="../media/image16.png"/><Relationship Id="rId21" Type="http://schemas.openxmlformats.org/officeDocument/2006/relationships/image" Target="../media/image29.png"/><Relationship Id="rId7" Type="http://schemas.openxmlformats.org/officeDocument/2006/relationships/image" Target="../media/image18.png"/><Relationship Id="rId12" Type="http://schemas.openxmlformats.org/officeDocument/2006/relationships/image" Target="../media/image22.png"/><Relationship Id="rId17" Type="http://schemas.openxmlformats.org/officeDocument/2006/relationships/image" Target="../media/image26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5.png"/><Relationship Id="rId20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8.png"/><Relationship Id="rId5" Type="http://schemas.openxmlformats.org/officeDocument/2006/relationships/image" Target="../media/image17.png"/><Relationship Id="rId15" Type="http://schemas.openxmlformats.org/officeDocument/2006/relationships/image" Target="../media/image24.png"/><Relationship Id="rId23" Type="http://schemas.openxmlformats.org/officeDocument/2006/relationships/image" Target="../media/image31.png"/><Relationship Id="rId10" Type="http://schemas.openxmlformats.org/officeDocument/2006/relationships/image" Target="../media/image21.png"/><Relationship Id="rId19" Type="http://schemas.openxmlformats.org/officeDocument/2006/relationships/image" Target="../media/image9.png"/><Relationship Id="rId4" Type="http://schemas.openxmlformats.org/officeDocument/2006/relationships/image" Target="../media/image11.png"/><Relationship Id="rId9" Type="http://schemas.openxmlformats.org/officeDocument/2006/relationships/image" Target="../media/image20.png"/><Relationship Id="rId14" Type="http://schemas.openxmlformats.org/officeDocument/2006/relationships/image" Target="../media/image23.png"/><Relationship Id="rId22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26" descr="A picture containing plate, food, different, full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105" t="177" r="-104" b="78316"/>
          <a:stretch/>
        </p:blipFill>
        <p:spPr>
          <a:xfrm>
            <a:off x="0" y="0"/>
            <a:ext cx="43891200" cy="319868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3" name="Google Shape;173;p26"/>
          <p:cNvGrpSpPr/>
          <p:nvPr/>
        </p:nvGrpSpPr>
        <p:grpSpPr>
          <a:xfrm>
            <a:off x="14173200" y="3657600"/>
            <a:ext cx="15544800" cy="14447766"/>
            <a:chOff x="14173200" y="3657600"/>
            <a:chExt cx="15544800" cy="14447766"/>
          </a:xfrm>
        </p:grpSpPr>
        <p:grpSp>
          <p:nvGrpSpPr>
            <p:cNvPr id="174" name="Google Shape;174;p26"/>
            <p:cNvGrpSpPr/>
            <p:nvPr/>
          </p:nvGrpSpPr>
          <p:grpSpPr>
            <a:xfrm>
              <a:off x="14173200" y="4571999"/>
              <a:ext cx="15544800" cy="13533367"/>
              <a:chOff x="174247" y="4663437"/>
              <a:chExt cx="10972800" cy="13533367"/>
            </a:xfrm>
          </p:grpSpPr>
          <p:sp>
            <p:nvSpPr>
              <p:cNvPr id="175" name="Google Shape;175;p26"/>
              <p:cNvSpPr/>
              <p:nvPr/>
            </p:nvSpPr>
            <p:spPr>
              <a:xfrm>
                <a:off x="174247" y="4663437"/>
                <a:ext cx="10972800" cy="132588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20116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6" name="Google Shape;176;p26"/>
              <p:cNvSpPr txBox="1"/>
              <p:nvPr/>
            </p:nvSpPr>
            <p:spPr>
              <a:xfrm>
                <a:off x="264644" y="4716191"/>
                <a:ext cx="5975466" cy="1348061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3000" b="1" i="0" u="none" strike="noStrike" cap="none">
                    <a:solidFill>
                      <a:srgbClr val="344D6C"/>
                    </a:solidFill>
                    <a:latin typeface="Arial"/>
                    <a:ea typeface="Arial"/>
                    <a:cs typeface="Arial"/>
                    <a:sym typeface="Arial"/>
                  </a:rPr>
                  <a:t>ANNIE</a:t>
                </a:r>
                <a:r>
                  <a:rPr lang="en" sz="3000" b="1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: </a:t>
                </a:r>
                <a:r>
                  <a:rPr lang="en" sz="3000" b="1" i="0" u="none" strike="noStrike" cap="none">
                    <a:solidFill>
                      <a:srgbClr val="B75274"/>
                    </a:solidFill>
                    <a:latin typeface="Arial"/>
                    <a:ea typeface="Arial"/>
                    <a:cs typeface="Arial"/>
                    <a:sym typeface="Arial"/>
                  </a:rPr>
                  <a:t>A</a:t>
                </a:r>
                <a:r>
                  <a:rPr lang="en" sz="3000" b="1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ccelerator </a:t>
                </a:r>
                <a:r>
                  <a:rPr lang="en" sz="3000" b="1" i="0" u="none" strike="noStrike" cap="none">
                    <a:solidFill>
                      <a:srgbClr val="B75274"/>
                    </a:solidFill>
                    <a:latin typeface="Arial"/>
                    <a:ea typeface="Arial"/>
                    <a:cs typeface="Arial"/>
                    <a:sym typeface="Arial"/>
                  </a:rPr>
                  <a:t>N</a:t>
                </a:r>
                <a:r>
                  <a:rPr lang="en" sz="3000" b="1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eutrino </a:t>
                </a:r>
                <a:r>
                  <a:rPr lang="en" sz="3000" b="1" i="0" u="none" strike="noStrike" cap="none">
                    <a:solidFill>
                      <a:srgbClr val="B75274"/>
                    </a:solidFill>
                    <a:latin typeface="Arial"/>
                    <a:ea typeface="Arial"/>
                    <a:cs typeface="Arial"/>
                    <a:sym typeface="Arial"/>
                  </a:rPr>
                  <a:t>N</a:t>
                </a:r>
                <a:r>
                  <a:rPr lang="en" sz="3000" b="1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eutron </a:t>
                </a:r>
                <a:endParaRPr/>
              </a:p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3000" b="1">
                    <a:solidFill>
                      <a:srgbClr val="B75274"/>
                    </a:solidFill>
                    <a:latin typeface="Arial"/>
                    <a:ea typeface="Arial"/>
                    <a:cs typeface="Arial"/>
                    <a:sym typeface="Arial"/>
                  </a:rPr>
                  <a:t>             I</a:t>
                </a:r>
                <a:r>
                  <a:rPr lang="en" sz="3000" b="1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nteraction </a:t>
                </a:r>
                <a:r>
                  <a:rPr lang="en" sz="3000" b="1">
                    <a:solidFill>
                      <a:srgbClr val="B75274"/>
                    </a:solidFill>
                    <a:latin typeface="Arial"/>
                    <a:ea typeface="Arial"/>
                    <a:cs typeface="Arial"/>
                    <a:sym typeface="Arial"/>
                  </a:rPr>
                  <a:t>E</a:t>
                </a:r>
                <a:r>
                  <a:rPr lang="en" sz="3000" b="1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xperiment</a:t>
                </a:r>
                <a:r>
                  <a:rPr lang="en" sz="3000" baseline="300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  [2]</a:t>
                </a:r>
                <a:endParaRPr sz="30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914400" marR="0" lvl="1" indent="-45720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000"/>
                  <a:buFont typeface="Arial"/>
                  <a:buChar char="•"/>
                </a:pPr>
                <a:r>
                  <a:rPr lang="en" sz="30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26-ton gadolinium-loaded water Cherenkov detector placed downstream of the Booster Neutrino Beam (BNB) at Fermilab</a:t>
                </a:r>
                <a:endParaRPr/>
              </a:p>
              <a:p>
                <a:pPr marL="914400" marR="0" lvl="1" indent="-45720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000"/>
                  <a:buFont typeface="Arial"/>
                  <a:buChar char="•"/>
                </a:pPr>
                <a:r>
                  <a:rPr lang="en" sz="30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Measure the number of final-state neutrons from neutrino-nucleus interactions in water</a:t>
                </a:r>
                <a:endParaRPr/>
              </a:p>
              <a:p>
                <a:pPr marL="914400" marR="0" lvl="1" indent="-45720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000"/>
                  <a:buFont typeface="Arial"/>
                  <a:buChar char="•"/>
                </a:pPr>
                <a:r>
                  <a:rPr lang="en" sz="30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Demonstrate the use of Gd-loaded water and fast-timing LAPPD photodetectors</a:t>
                </a:r>
                <a:endParaRPr/>
              </a:p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3000" b="1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How does ANNIE work?</a:t>
                </a:r>
                <a:endParaRPr/>
              </a:p>
              <a:p>
                <a:pPr marL="914400" marR="0" lvl="1" indent="-45720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000"/>
                  <a:buFont typeface="Arial"/>
                  <a:buChar char="•"/>
                </a:pPr>
                <a:r>
                  <a:rPr lang="en" sz="30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Muon neutrino from BNB interacts with nucleus in target volume and stops in MRD</a:t>
                </a:r>
                <a:endParaRPr/>
              </a:p>
              <a:p>
                <a:pPr marL="914400" marR="0" lvl="1" indent="-45720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000"/>
                  <a:buFont typeface="Arial"/>
                  <a:buChar char="•"/>
                </a:pPr>
                <a:r>
                  <a:rPr lang="en" sz="30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Neutrons produced (if any) are captured in gadolinium producing Cherenkov light</a:t>
                </a:r>
                <a:endParaRPr/>
              </a:p>
              <a:p>
                <a:pPr marL="914400" marR="0" lvl="1" indent="-45720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000"/>
                  <a:buFont typeface="Arial"/>
                  <a:buChar char="•"/>
                </a:pPr>
                <a:r>
                  <a:rPr lang="en" sz="30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Using MRD and photodetector data, the energy and final-state neutrons can be reconstructed </a:t>
                </a:r>
                <a:endParaRPr/>
              </a:p>
              <a:p>
                <a:pPr marL="457200" marR="0" lvl="1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0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3000" b="1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ANNIE detector can be modified to study neutrino-argon interactions</a:t>
                </a:r>
                <a:endParaRPr/>
              </a:p>
              <a:p>
                <a:pPr marL="914400" marR="0" lvl="1" indent="-45720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000"/>
                  <a:buFont typeface="Arial"/>
                  <a:buChar char="•"/>
                </a:pPr>
                <a:r>
                  <a:rPr lang="en" sz="30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Add a small liquid argon target into the fiducial volume</a:t>
                </a:r>
                <a:endParaRPr/>
              </a:p>
              <a:p>
                <a:pPr marL="914400" marR="0" lvl="1" indent="-45720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000"/>
                  <a:buFont typeface="Arial"/>
                  <a:buChar char="•"/>
                </a:pPr>
                <a:r>
                  <a:rPr lang="en" sz="30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Install photodetectors inside the target which will be used to identify neutron interactions in target</a:t>
                </a:r>
                <a:endParaRPr/>
              </a:p>
              <a:p>
                <a:pPr marL="914400" marR="0" lvl="1" indent="-45720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000"/>
                  <a:buFont typeface="Arial"/>
                  <a:buChar char="•"/>
                </a:pPr>
                <a:r>
                  <a:rPr lang="en" sz="30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Leptons and neutrons can be reconstructed using the existing ANNIE infrastructure</a:t>
                </a:r>
                <a:endParaRPr/>
              </a:p>
            </p:txBody>
          </p:sp>
        </p:grpSp>
        <p:sp>
          <p:nvSpPr>
            <p:cNvPr id="177" name="Google Shape;177;p26"/>
            <p:cNvSpPr/>
            <p:nvPr/>
          </p:nvSpPr>
          <p:spPr>
            <a:xfrm>
              <a:off x="14173200" y="3657600"/>
              <a:ext cx="15544800" cy="914400"/>
            </a:xfrm>
            <a:prstGeom prst="snip1Rect">
              <a:avLst>
                <a:gd name="adj" fmla="val 16667"/>
              </a:avLst>
            </a:prstGeom>
            <a:solidFill>
              <a:srgbClr val="334E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800" b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How can </a:t>
              </a:r>
              <a:r>
                <a:rPr lang="en" sz="5000" b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ANNIE</a:t>
              </a:r>
              <a:r>
                <a:rPr lang="en" sz="4800" b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help?</a:t>
              </a:r>
              <a:endParaRPr/>
            </a:p>
          </p:txBody>
        </p:sp>
      </p:grpSp>
      <p:grpSp>
        <p:nvGrpSpPr>
          <p:cNvPr id="178" name="Google Shape;178;p26"/>
          <p:cNvGrpSpPr/>
          <p:nvPr/>
        </p:nvGrpSpPr>
        <p:grpSpPr>
          <a:xfrm>
            <a:off x="457200" y="3657600"/>
            <a:ext cx="13258800" cy="7887724"/>
            <a:chOff x="457200" y="3657600"/>
            <a:chExt cx="10972800" cy="7887724"/>
          </a:xfrm>
        </p:grpSpPr>
        <p:grpSp>
          <p:nvGrpSpPr>
            <p:cNvPr id="179" name="Google Shape;179;p26"/>
            <p:cNvGrpSpPr/>
            <p:nvPr/>
          </p:nvGrpSpPr>
          <p:grpSpPr>
            <a:xfrm>
              <a:off x="457200" y="4571999"/>
              <a:ext cx="10972800" cy="6973325"/>
              <a:chOff x="174247" y="4663437"/>
              <a:chExt cx="10972800" cy="6973325"/>
            </a:xfrm>
          </p:grpSpPr>
          <p:sp>
            <p:nvSpPr>
              <p:cNvPr id="180" name="Google Shape;180;p26"/>
              <p:cNvSpPr/>
              <p:nvPr/>
            </p:nvSpPr>
            <p:spPr>
              <a:xfrm>
                <a:off x="174247" y="4663437"/>
                <a:ext cx="10972800" cy="667512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20116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" name="Google Shape;181;p26"/>
              <p:cNvSpPr txBox="1"/>
              <p:nvPr/>
            </p:nvSpPr>
            <p:spPr>
              <a:xfrm>
                <a:off x="247399" y="4754878"/>
                <a:ext cx="10826496" cy="688188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just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980" dirty="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The Deep Underground Neutrino Experiment (DUNE) aims to measure the neutrino CP-violating phase and determine the mass ordering, using the Liquid Argon Time Projection Chamber (</a:t>
                </a:r>
                <a:r>
                  <a:rPr lang="en" sz="2980" dirty="0" err="1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LArTPC</a:t>
                </a:r>
                <a:r>
                  <a:rPr lang="en" sz="2980" dirty="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) technology. These measurements rely on the precise reconstruction of the incoming neutrino energy. However, the nuclear effects on neutrino-nucleus interactions are not well understood in argon, which could affect the precision of the experiment. Of particular interest, the measurement of the number of final-state neutrons from neutrino interactions can help constrain the theoretical neutrino-nucleus interaction models. To study neutrino-argon interactions, we propose to use the currently existing Accelerator Neutrino Neutron Interaction Experiment (ANNIE) at the Booster Neutrino Beam (BNB) at Fermilab. ANNIE is currently a water-based neutrino detector but can be modified to study neutrino-argon interactions such as those in DUNE. A feasible experimental strategy is to deploy a liquid argon target at ANNIE's fiducial volume location.</a:t>
                </a:r>
                <a:endParaRPr dirty="0"/>
              </a:p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82" name="Google Shape;182;p26"/>
            <p:cNvSpPr/>
            <p:nvPr/>
          </p:nvSpPr>
          <p:spPr>
            <a:xfrm>
              <a:off x="457200" y="3657600"/>
              <a:ext cx="10972800" cy="914400"/>
            </a:xfrm>
            <a:prstGeom prst="snip1Rect">
              <a:avLst>
                <a:gd name="adj" fmla="val 16667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5000" b="1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Abstract</a:t>
              </a:r>
              <a:endParaRPr dirty="0"/>
            </a:p>
          </p:txBody>
        </p:sp>
      </p:grpSp>
      <p:grpSp>
        <p:nvGrpSpPr>
          <p:cNvPr id="183" name="Google Shape;183;p26"/>
          <p:cNvGrpSpPr/>
          <p:nvPr/>
        </p:nvGrpSpPr>
        <p:grpSpPr>
          <a:xfrm>
            <a:off x="457200" y="11704320"/>
            <a:ext cx="13258800" cy="12984477"/>
            <a:chOff x="457200" y="11704320"/>
            <a:chExt cx="13716000" cy="12984477"/>
          </a:xfrm>
        </p:grpSpPr>
        <p:grpSp>
          <p:nvGrpSpPr>
            <p:cNvPr id="184" name="Google Shape;184;p26"/>
            <p:cNvGrpSpPr/>
            <p:nvPr/>
          </p:nvGrpSpPr>
          <p:grpSpPr>
            <a:xfrm>
              <a:off x="457200" y="11704320"/>
              <a:ext cx="13716000" cy="12984477"/>
              <a:chOff x="457200" y="11704320"/>
              <a:chExt cx="13716000" cy="12984477"/>
            </a:xfrm>
          </p:grpSpPr>
          <p:grpSp>
            <p:nvGrpSpPr>
              <p:cNvPr id="185" name="Google Shape;185;p26"/>
              <p:cNvGrpSpPr/>
              <p:nvPr/>
            </p:nvGrpSpPr>
            <p:grpSpPr>
              <a:xfrm>
                <a:off x="457200" y="11704320"/>
                <a:ext cx="13716000" cy="12984477"/>
                <a:chOff x="457200" y="11704320"/>
                <a:chExt cx="13716000" cy="12984477"/>
              </a:xfrm>
            </p:grpSpPr>
            <p:grpSp>
              <p:nvGrpSpPr>
                <p:cNvPr id="186" name="Google Shape;186;p26"/>
                <p:cNvGrpSpPr/>
                <p:nvPr/>
              </p:nvGrpSpPr>
              <p:grpSpPr>
                <a:xfrm>
                  <a:off x="457200" y="11704320"/>
                  <a:ext cx="13716000" cy="12984477"/>
                  <a:chOff x="457200" y="3657600"/>
                  <a:chExt cx="10972800" cy="12984477"/>
                </a:xfrm>
              </p:grpSpPr>
              <p:grpSp>
                <p:nvGrpSpPr>
                  <p:cNvPr id="187" name="Google Shape;187;p26"/>
                  <p:cNvGrpSpPr/>
                  <p:nvPr/>
                </p:nvGrpSpPr>
                <p:grpSpPr>
                  <a:xfrm>
                    <a:off x="457200" y="4571997"/>
                    <a:ext cx="10972800" cy="12070080"/>
                    <a:chOff x="174247" y="4663435"/>
                    <a:chExt cx="10972800" cy="12070080"/>
                  </a:xfrm>
                </p:grpSpPr>
                <p:sp>
                  <p:nvSpPr>
                    <p:cNvPr id="188" name="Google Shape;188;p26"/>
                    <p:cNvSpPr/>
                    <p:nvPr/>
                  </p:nvSpPr>
                  <p:spPr>
                    <a:xfrm>
                      <a:off x="174247" y="4663435"/>
                      <a:ext cx="10972800" cy="12070080"/>
                    </a:xfrm>
                    <a:prstGeom prst="rect">
                      <a:avLst/>
                    </a:prstGeom>
                    <a:solidFill>
                      <a:schemeClr val="lt1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2011675" anchor="ctr" anchorCtr="0">
                      <a:noAutofit/>
                    </a:bodyPr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189" name="Google Shape;189;p26"/>
                    <p:cNvSpPr txBox="1"/>
                    <p:nvPr/>
                  </p:nvSpPr>
                  <p:spPr>
                    <a:xfrm>
                      <a:off x="247399" y="4754878"/>
                      <a:ext cx="10826496" cy="1015663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spcFirstLastPara="1" wrap="square" lIns="91425" tIns="45700" rIns="91425" bIns="45700" anchor="t" anchorCtr="0">
                      <a:spAutoFit/>
                    </a:bodyPr>
                    <a:lstStyle/>
                    <a:p>
                      <a:pPr marL="0" marR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0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The Deep Underground Neutrino Experiment (DUNE) is an upcoming US-based long-baseline experiment for neutrino science. </a:t>
                      </a:r>
                      <a:endParaRPr/>
                    </a:p>
                  </p:txBody>
                </p:sp>
              </p:grpSp>
              <p:sp>
                <p:nvSpPr>
                  <p:cNvPr id="190" name="Google Shape;190;p26"/>
                  <p:cNvSpPr/>
                  <p:nvPr/>
                </p:nvSpPr>
                <p:spPr>
                  <a:xfrm>
                    <a:off x="457200" y="3657600"/>
                    <a:ext cx="10972800" cy="914400"/>
                  </a:xfrm>
                  <a:prstGeom prst="snip1Rect">
                    <a:avLst>
                      <a:gd name="adj" fmla="val 16667"/>
                    </a:avLst>
                  </a:prstGeom>
                  <a:solidFill>
                    <a:srgbClr val="334E6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" sz="5000" b="1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Motivation</a:t>
                    </a:r>
                    <a:endParaRPr/>
                  </a:p>
                </p:txBody>
              </p:sp>
            </p:grpSp>
            <p:sp>
              <p:nvSpPr>
                <p:cNvPr id="191" name="Google Shape;191;p26"/>
                <p:cNvSpPr txBox="1"/>
                <p:nvPr/>
              </p:nvSpPr>
              <p:spPr>
                <a:xfrm>
                  <a:off x="548640" y="19512590"/>
                  <a:ext cx="13533120" cy="5170646"/>
                </a:xfrm>
                <a:prstGeom prst="rect">
                  <a:avLst/>
                </a:prstGeom>
                <a:blipFill rotWithShape="1">
                  <a:blip r:embed="rId4">
                    <a:alphaModFix/>
                  </a:blip>
                  <a:stretch>
                    <a:fillRect l="-977" t="-1532" r="-1303" b="-2710"/>
                  </a:stretch>
                </a:blip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800">
                      <a:latin typeface="Arial"/>
                      <a:ea typeface="Arial"/>
                      <a:cs typeface="Arial"/>
                      <a:sym typeface="Arial"/>
                    </a:rPr>
                    <a:t> </a:t>
                  </a:r>
                  <a:endParaRPr/>
                </a:p>
              </p:txBody>
            </p:sp>
          </p:grpSp>
          <p:grpSp>
            <p:nvGrpSpPr>
              <p:cNvPr id="192" name="Google Shape;192;p26"/>
              <p:cNvGrpSpPr/>
              <p:nvPr/>
            </p:nvGrpSpPr>
            <p:grpSpPr>
              <a:xfrm>
                <a:off x="740979" y="13716000"/>
                <a:ext cx="13053849" cy="5802607"/>
                <a:chOff x="740979" y="16069724"/>
                <a:chExt cx="13053849" cy="5802607"/>
              </a:xfrm>
            </p:grpSpPr>
            <p:sp>
              <p:nvSpPr>
                <p:cNvPr id="193" name="Google Shape;193;p26"/>
                <p:cNvSpPr/>
                <p:nvPr/>
              </p:nvSpPr>
              <p:spPr>
                <a:xfrm>
                  <a:off x="740979" y="16069724"/>
                  <a:ext cx="13053849" cy="5802607"/>
                </a:xfrm>
                <a:prstGeom prst="rect">
                  <a:avLst/>
                </a:prstGeom>
                <a:solidFill>
                  <a:srgbClr val="334E6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pic>
              <p:nvPicPr>
                <p:cNvPr id="194" name="Google Shape;194;p26" descr="Deep Underground Neutrino Experiment (DUNE)"/>
                <p:cNvPicPr preferRelativeResize="0"/>
                <p:nvPr/>
              </p:nvPicPr>
              <p:blipFill rotWithShape="1">
                <a:blip r:embed="rId5">
                  <a:alphaModFix/>
                </a:blip>
                <a:srcRect/>
                <a:stretch/>
              </p:blipFill>
              <p:spPr>
                <a:xfrm>
                  <a:off x="835572" y="16161164"/>
                  <a:ext cx="12864662" cy="4244013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sp>
          <p:nvSpPr>
            <p:cNvPr id="195" name="Google Shape;195;p26"/>
            <p:cNvSpPr txBox="1"/>
            <p:nvPr/>
          </p:nvSpPr>
          <p:spPr>
            <a:xfrm>
              <a:off x="829266" y="18059060"/>
              <a:ext cx="12864662" cy="14773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DUNE is the flagship experiment of the Department of Energy. It will send a neutrino beam from Fermilab in Illinois to Sanford Underground Research Facility in South Dakota </a:t>
              </a:r>
              <a:r>
                <a:rPr lang="en" sz="3000" baseline="30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[1]</a:t>
              </a:r>
              <a:endParaRPr/>
            </a:p>
          </p:txBody>
        </p:sp>
      </p:grpSp>
      <p:grpSp>
        <p:nvGrpSpPr>
          <p:cNvPr id="196" name="Google Shape;196;p26"/>
          <p:cNvGrpSpPr/>
          <p:nvPr/>
        </p:nvGrpSpPr>
        <p:grpSpPr>
          <a:xfrm>
            <a:off x="457200" y="25146000"/>
            <a:ext cx="13258800" cy="7315196"/>
            <a:chOff x="457200" y="3657600"/>
            <a:chExt cx="10972800" cy="7315196"/>
          </a:xfrm>
        </p:grpSpPr>
        <p:grpSp>
          <p:nvGrpSpPr>
            <p:cNvPr id="197" name="Google Shape;197;p26"/>
            <p:cNvGrpSpPr/>
            <p:nvPr/>
          </p:nvGrpSpPr>
          <p:grpSpPr>
            <a:xfrm>
              <a:off x="457200" y="4571996"/>
              <a:ext cx="10972800" cy="6400800"/>
              <a:chOff x="174247" y="4663434"/>
              <a:chExt cx="10972800" cy="6400800"/>
            </a:xfrm>
          </p:grpSpPr>
          <p:sp>
            <p:nvSpPr>
              <p:cNvPr id="198" name="Google Shape;198;p26"/>
              <p:cNvSpPr/>
              <p:nvPr/>
            </p:nvSpPr>
            <p:spPr>
              <a:xfrm>
                <a:off x="174247" y="4663434"/>
                <a:ext cx="10972800" cy="64008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20116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9" name="Google Shape;199;p26"/>
              <p:cNvSpPr txBox="1"/>
              <p:nvPr/>
            </p:nvSpPr>
            <p:spPr>
              <a:xfrm>
                <a:off x="247399" y="4691083"/>
                <a:ext cx="6501734" cy="6309420"/>
              </a:xfrm>
              <a:prstGeom prst="rect">
                <a:avLst/>
              </a:prstGeom>
              <a:blipFill rotWithShape="1">
                <a:blip r:embed="rId6">
                  <a:alphaModFix/>
                </a:blip>
                <a:stretch>
                  <a:fillRect l="-1452" t="-1003" r="-1615" b="-2207"/>
                </a:stretch>
              </a:blip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>
                    <a:latin typeface="Arial"/>
                    <a:ea typeface="Arial"/>
                    <a:cs typeface="Arial"/>
                    <a:sym typeface="Arial"/>
                  </a:rPr>
                  <a:t> </a:t>
                </a:r>
                <a:endParaRPr/>
              </a:p>
            </p:txBody>
          </p:sp>
        </p:grpSp>
        <p:sp>
          <p:nvSpPr>
            <p:cNvPr id="200" name="Google Shape;200;p26"/>
            <p:cNvSpPr/>
            <p:nvPr/>
          </p:nvSpPr>
          <p:spPr>
            <a:xfrm>
              <a:off x="457200" y="3657600"/>
              <a:ext cx="10972800" cy="914400"/>
            </a:xfrm>
            <a:prstGeom prst="snip1Rect">
              <a:avLst>
                <a:gd name="adj" fmla="val 16667"/>
              </a:avLst>
            </a:prstGeom>
            <a:solidFill>
              <a:srgbClr val="334E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5000" b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Introduction to Neutrino Interactions</a:t>
              </a:r>
              <a:endParaRPr/>
            </a:p>
          </p:txBody>
        </p:sp>
      </p:grpSp>
      <p:grpSp>
        <p:nvGrpSpPr>
          <p:cNvPr id="201" name="Google Shape;201;p26"/>
          <p:cNvGrpSpPr/>
          <p:nvPr/>
        </p:nvGrpSpPr>
        <p:grpSpPr>
          <a:xfrm>
            <a:off x="8424531" y="26025466"/>
            <a:ext cx="5422820" cy="4114178"/>
            <a:chOff x="9660146" y="26222209"/>
            <a:chExt cx="5833564" cy="4425800"/>
          </a:xfrm>
        </p:grpSpPr>
        <p:grpSp>
          <p:nvGrpSpPr>
            <p:cNvPr id="202" name="Google Shape;202;p26"/>
            <p:cNvGrpSpPr/>
            <p:nvPr/>
          </p:nvGrpSpPr>
          <p:grpSpPr>
            <a:xfrm>
              <a:off x="9660146" y="26222209"/>
              <a:ext cx="5833564" cy="4425800"/>
              <a:chOff x="8306650" y="26284839"/>
              <a:chExt cx="6034720" cy="4425800"/>
            </a:xfrm>
          </p:grpSpPr>
          <p:grpSp>
            <p:nvGrpSpPr>
              <p:cNvPr id="203" name="Google Shape;203;p26"/>
              <p:cNvGrpSpPr/>
              <p:nvPr/>
            </p:nvGrpSpPr>
            <p:grpSpPr>
              <a:xfrm>
                <a:off x="8306650" y="26284839"/>
                <a:ext cx="6034720" cy="4425800"/>
                <a:chOff x="2762793" y="25697493"/>
                <a:chExt cx="8323337" cy="6104242"/>
              </a:xfrm>
            </p:grpSpPr>
            <p:grpSp>
              <p:nvGrpSpPr>
                <p:cNvPr id="204" name="Google Shape;204;p26"/>
                <p:cNvGrpSpPr/>
                <p:nvPr/>
              </p:nvGrpSpPr>
              <p:grpSpPr>
                <a:xfrm>
                  <a:off x="2762793" y="26193679"/>
                  <a:ext cx="7948891" cy="5608056"/>
                  <a:chOff x="2647549" y="29476858"/>
                  <a:chExt cx="3723502" cy="2657612"/>
                </a:xfrm>
              </p:grpSpPr>
              <p:pic>
                <p:nvPicPr>
                  <p:cNvPr id="205" name="Google Shape;205;p26"/>
                  <p:cNvPicPr preferRelativeResize="0"/>
                  <p:nvPr/>
                </p:nvPicPr>
                <p:blipFill rotWithShape="1">
                  <a:blip r:embed="rId7">
                    <a:alphaModFix/>
                  </a:blip>
                  <a:srcRect/>
                  <a:stretch/>
                </p:blipFill>
                <p:spPr>
                  <a:xfrm>
                    <a:off x="2647549" y="29476858"/>
                    <a:ext cx="3723502" cy="2657612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sp>
                <p:nvSpPr>
                  <p:cNvPr id="206" name="Google Shape;206;p26"/>
                  <p:cNvSpPr/>
                  <p:nvPr/>
                </p:nvSpPr>
                <p:spPr>
                  <a:xfrm>
                    <a:off x="3839813" y="29973590"/>
                    <a:ext cx="1069681" cy="1750385"/>
                  </a:xfrm>
                  <a:prstGeom prst="rect">
                    <a:avLst/>
                  </a:prstGeom>
                  <a:solidFill>
                    <a:schemeClr val="accent6">
                      <a:alpha val="38823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000" i="1">
                      <a:solidFill>
                        <a:srgbClr val="000000"/>
                      </a:solidFill>
                      <a:latin typeface="Cambria Math"/>
                      <a:ea typeface="Cambria Math"/>
                      <a:cs typeface="Cambria Math"/>
                      <a:sym typeface="Cambria Math"/>
                    </a:endParaRPr>
                  </a:p>
                </p:txBody>
              </p:sp>
            </p:grpSp>
            <p:sp>
              <p:nvSpPr>
                <p:cNvPr id="207" name="Google Shape;207;p26"/>
                <p:cNvSpPr txBox="1"/>
                <p:nvPr/>
              </p:nvSpPr>
              <p:spPr>
                <a:xfrm>
                  <a:off x="3137240" y="25697493"/>
                  <a:ext cx="7948890" cy="63931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sp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2200" b="1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Neutrino Interaction Cross-Sections</a:t>
                  </a:r>
                  <a:endParaRPr/>
                </a:p>
              </p:txBody>
            </p:sp>
          </p:grpSp>
          <p:sp>
            <p:nvSpPr>
              <p:cNvPr id="208" name="Google Shape;208;p26"/>
              <p:cNvSpPr/>
              <p:nvPr/>
            </p:nvSpPr>
            <p:spPr>
              <a:xfrm>
                <a:off x="9647583" y="27058810"/>
                <a:ext cx="1272830" cy="3023788"/>
              </a:xfrm>
              <a:prstGeom prst="rect">
                <a:avLst/>
              </a:prstGeom>
              <a:solidFill>
                <a:schemeClr val="accent4">
                  <a:alpha val="38823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 i="1">
                  <a:solidFill>
                    <a:srgbClr val="000000"/>
                  </a:solidFill>
                  <a:latin typeface="Cambria Math"/>
                  <a:ea typeface="Cambria Math"/>
                  <a:cs typeface="Cambria Math"/>
                  <a:sym typeface="Cambria Math"/>
                </a:endParaRPr>
              </a:p>
            </p:txBody>
          </p:sp>
          <p:sp>
            <p:nvSpPr>
              <p:cNvPr id="209" name="Google Shape;209;p26"/>
              <p:cNvSpPr txBox="1"/>
              <p:nvPr/>
            </p:nvSpPr>
            <p:spPr>
              <a:xfrm>
                <a:off x="9566132" y="26761098"/>
                <a:ext cx="2213595" cy="3539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700">
                    <a:solidFill>
                      <a:srgbClr val="7030A0"/>
                    </a:solidFill>
                    <a:latin typeface="Arial"/>
                    <a:ea typeface="Arial"/>
                    <a:cs typeface="Arial"/>
                    <a:sym typeface="Arial"/>
                  </a:rPr>
                  <a:t>ANNIE (BNB)</a:t>
                </a:r>
                <a:endParaRPr/>
              </a:p>
            </p:txBody>
          </p:sp>
        </p:grpSp>
        <p:sp>
          <p:nvSpPr>
            <p:cNvPr id="210" name="Google Shape;210;p26"/>
            <p:cNvSpPr txBox="1"/>
            <p:nvPr/>
          </p:nvSpPr>
          <p:spPr>
            <a:xfrm>
              <a:off x="11490325" y="27043390"/>
              <a:ext cx="2213595" cy="35394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rgbClr val="0070C0"/>
                  </a:solidFill>
                  <a:latin typeface="Arial"/>
                  <a:ea typeface="Arial"/>
                  <a:cs typeface="Arial"/>
                  <a:sym typeface="Arial"/>
                </a:rPr>
                <a:t>DUNE (LBNF)</a:t>
              </a:r>
              <a:endParaRPr/>
            </a:p>
          </p:txBody>
        </p:sp>
      </p:grpSp>
      <p:grpSp>
        <p:nvGrpSpPr>
          <p:cNvPr id="211" name="Google Shape;211;p26"/>
          <p:cNvGrpSpPr/>
          <p:nvPr/>
        </p:nvGrpSpPr>
        <p:grpSpPr>
          <a:xfrm>
            <a:off x="30175200" y="3657600"/>
            <a:ext cx="13258800" cy="10762486"/>
            <a:chOff x="29718000" y="3657600"/>
            <a:chExt cx="13716000" cy="10762486"/>
          </a:xfrm>
        </p:grpSpPr>
        <p:grpSp>
          <p:nvGrpSpPr>
            <p:cNvPr id="212" name="Google Shape;212;p26"/>
            <p:cNvGrpSpPr/>
            <p:nvPr/>
          </p:nvGrpSpPr>
          <p:grpSpPr>
            <a:xfrm>
              <a:off x="29718000" y="3657600"/>
              <a:ext cx="13716000" cy="10762486"/>
              <a:chOff x="457200" y="3657600"/>
              <a:chExt cx="10972800" cy="10762486"/>
            </a:xfrm>
          </p:grpSpPr>
          <p:grpSp>
            <p:nvGrpSpPr>
              <p:cNvPr id="213" name="Google Shape;213;p26"/>
              <p:cNvGrpSpPr/>
              <p:nvPr/>
            </p:nvGrpSpPr>
            <p:grpSpPr>
              <a:xfrm>
                <a:off x="457200" y="4571998"/>
                <a:ext cx="10972800" cy="9848088"/>
                <a:chOff x="174247" y="4663436"/>
                <a:chExt cx="10972800" cy="9848088"/>
              </a:xfrm>
            </p:grpSpPr>
            <p:sp>
              <p:nvSpPr>
                <p:cNvPr id="214" name="Google Shape;214;p26"/>
                <p:cNvSpPr/>
                <p:nvPr/>
              </p:nvSpPr>
              <p:spPr>
                <a:xfrm>
                  <a:off x="174247" y="4663436"/>
                  <a:ext cx="10972800" cy="9848088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2011675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5" name="Google Shape;215;p26"/>
                <p:cNvSpPr txBox="1"/>
                <p:nvPr/>
              </p:nvSpPr>
              <p:spPr>
                <a:xfrm>
                  <a:off x="247399" y="4754878"/>
                  <a:ext cx="10826496" cy="46166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sp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216" name="Google Shape;216;p26"/>
              <p:cNvSpPr/>
              <p:nvPr/>
            </p:nvSpPr>
            <p:spPr>
              <a:xfrm>
                <a:off x="457200" y="3657600"/>
                <a:ext cx="10972800" cy="914400"/>
              </a:xfrm>
              <a:prstGeom prst="snip1Rect">
                <a:avLst>
                  <a:gd name="adj" fmla="val 16667"/>
                </a:avLst>
              </a:prstGeom>
              <a:solidFill>
                <a:srgbClr val="334E6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5000" b="1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First Simulation Results</a:t>
                </a:r>
                <a:endParaRPr/>
              </a:p>
            </p:txBody>
          </p:sp>
        </p:grpSp>
        <p:sp>
          <p:nvSpPr>
            <p:cNvPr id="217" name="Google Shape;217;p26"/>
            <p:cNvSpPr txBox="1"/>
            <p:nvPr/>
          </p:nvSpPr>
          <p:spPr>
            <a:xfrm>
              <a:off x="29809440" y="4599645"/>
              <a:ext cx="13533120" cy="122187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77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GENIE Generator simulated 1000 neutrino-argon interactions in ANNIE’s main water tank and proposed liquid argon target. The following are </a:t>
              </a:r>
              <a:r>
                <a:rPr lang="en" sz="277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preliminary</a:t>
              </a:r>
              <a:r>
                <a:rPr lang="en" sz="277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results:</a:t>
              </a:r>
              <a:endParaRPr/>
            </a:p>
            <a:p>
              <a:pPr marL="285750" marR="0" lvl="0" indent="-1714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8" name="Google Shape;218;p26"/>
          <p:cNvGrpSpPr/>
          <p:nvPr/>
        </p:nvGrpSpPr>
        <p:grpSpPr>
          <a:xfrm>
            <a:off x="30175200" y="14878045"/>
            <a:ext cx="13258800" cy="7132318"/>
            <a:chOff x="29718000" y="3657600"/>
            <a:chExt cx="13716000" cy="7132318"/>
          </a:xfrm>
        </p:grpSpPr>
        <p:grpSp>
          <p:nvGrpSpPr>
            <p:cNvPr id="219" name="Google Shape;219;p26"/>
            <p:cNvGrpSpPr/>
            <p:nvPr/>
          </p:nvGrpSpPr>
          <p:grpSpPr>
            <a:xfrm>
              <a:off x="29718000" y="3657600"/>
              <a:ext cx="13716000" cy="7132318"/>
              <a:chOff x="457200" y="3657600"/>
              <a:chExt cx="10972800" cy="7132318"/>
            </a:xfrm>
          </p:grpSpPr>
          <p:grpSp>
            <p:nvGrpSpPr>
              <p:cNvPr id="220" name="Google Shape;220;p26"/>
              <p:cNvGrpSpPr/>
              <p:nvPr/>
            </p:nvGrpSpPr>
            <p:grpSpPr>
              <a:xfrm>
                <a:off x="457200" y="4571998"/>
                <a:ext cx="10972800" cy="6217920"/>
                <a:chOff x="174247" y="4663436"/>
                <a:chExt cx="10972800" cy="6217920"/>
              </a:xfrm>
            </p:grpSpPr>
            <p:sp>
              <p:nvSpPr>
                <p:cNvPr id="221" name="Google Shape;221;p26"/>
                <p:cNvSpPr/>
                <p:nvPr/>
              </p:nvSpPr>
              <p:spPr>
                <a:xfrm>
                  <a:off x="174247" y="4663436"/>
                  <a:ext cx="10972800" cy="621792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2011675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2" name="Google Shape;222;p26"/>
                <p:cNvSpPr txBox="1"/>
                <p:nvPr/>
              </p:nvSpPr>
              <p:spPr>
                <a:xfrm>
                  <a:off x="247399" y="4754878"/>
                  <a:ext cx="10826496" cy="46166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sp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223" name="Google Shape;223;p26"/>
              <p:cNvSpPr/>
              <p:nvPr/>
            </p:nvSpPr>
            <p:spPr>
              <a:xfrm>
                <a:off x="457200" y="3657600"/>
                <a:ext cx="10972800" cy="914400"/>
              </a:xfrm>
              <a:prstGeom prst="snip1Rect">
                <a:avLst>
                  <a:gd name="adj" fmla="val 16667"/>
                </a:avLst>
              </a:prstGeom>
              <a:solidFill>
                <a:srgbClr val="334E6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5000" b="1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Future Work</a:t>
                </a:r>
                <a:endParaRPr/>
              </a:p>
            </p:txBody>
          </p:sp>
        </p:grpSp>
        <p:sp>
          <p:nvSpPr>
            <p:cNvPr id="224" name="Google Shape;224;p26"/>
            <p:cNvSpPr txBox="1"/>
            <p:nvPr/>
          </p:nvSpPr>
          <p:spPr>
            <a:xfrm>
              <a:off x="29809440" y="4663440"/>
              <a:ext cx="13533120" cy="33239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285750" marR="0" lvl="0" indent="-2857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Arial"/>
                <a:buChar char="•"/>
              </a:pPr>
              <a:r>
                <a:rPr lang="en" sz="3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Preform simulations on other well-measured targets to verify the preliminary results for liquid argon target</a:t>
              </a:r>
              <a:endParaRPr/>
            </a:p>
            <a:p>
              <a:pPr marL="285750" marR="0" lvl="0" indent="-2857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Arial"/>
                <a:buChar char="•"/>
              </a:pPr>
              <a:r>
                <a:rPr lang="en" sz="3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Modify the ANNIE detector geometry used for GENIE Generator simulations to more closely represent the realistic experimental conditions:</a:t>
              </a:r>
              <a:endParaRPr/>
            </a:p>
            <a:p>
              <a:pPr marL="914400" marR="0" lvl="1" indent="-457200" algn="just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NTR"/>
                <a:buChar char="⁃"/>
              </a:pPr>
              <a:r>
                <a:rPr lang="en" sz="30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Add an actual liquid argon dewar</a:t>
              </a:r>
              <a:endParaRPr/>
            </a:p>
            <a:p>
              <a:pPr marL="914400" marR="0" lvl="1" indent="-457200" algn="just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NTR"/>
                <a:buChar char="⁃"/>
              </a:pPr>
              <a:r>
                <a:rPr lang="en" sz="30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Add photodetectors into the dewar</a:t>
              </a:r>
              <a:endParaRPr/>
            </a:p>
            <a:p>
              <a:pPr marL="914400" marR="0" lvl="1" indent="-457200" algn="just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NTR"/>
                <a:buChar char="⁃"/>
              </a:pPr>
              <a:r>
                <a:rPr lang="en" sz="30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Optimize the size and location of the target</a:t>
              </a:r>
              <a:endParaRPr/>
            </a:p>
          </p:txBody>
        </p:sp>
      </p:grpSp>
      <p:sp>
        <p:nvSpPr>
          <p:cNvPr id="225" name="Google Shape;225;p26"/>
          <p:cNvSpPr txBox="1"/>
          <p:nvPr/>
        </p:nvSpPr>
        <p:spPr>
          <a:xfrm>
            <a:off x="30263591" y="19073958"/>
            <a:ext cx="8774650" cy="3323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</a:pPr>
            <a:r>
              <a:rPr lang="en"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Use ANNIE’s official simulation software WCSim/RATPAC to propagate final-state particles to obtain detector responses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</a:pPr>
            <a:r>
              <a:rPr lang="en"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Run default ANNIE event reconstruction to count the number of neutrons and reconstruct the lepton kinematics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6" name="Google Shape;226;p26"/>
          <p:cNvGrpSpPr/>
          <p:nvPr/>
        </p:nvGrpSpPr>
        <p:grpSpPr>
          <a:xfrm>
            <a:off x="39221443" y="18289833"/>
            <a:ext cx="4005385" cy="3061150"/>
            <a:chOff x="39428615" y="13761431"/>
            <a:chExt cx="4005385" cy="3061150"/>
          </a:xfrm>
        </p:grpSpPr>
        <p:grpSp>
          <p:nvGrpSpPr>
            <p:cNvPr id="227" name="Google Shape;227;p26"/>
            <p:cNvGrpSpPr/>
            <p:nvPr/>
          </p:nvGrpSpPr>
          <p:grpSpPr>
            <a:xfrm>
              <a:off x="39428615" y="14091493"/>
              <a:ext cx="4005385" cy="2731088"/>
              <a:chOff x="38303200" y="15099711"/>
              <a:chExt cx="4005385" cy="2731088"/>
            </a:xfrm>
          </p:grpSpPr>
          <p:sp>
            <p:nvSpPr>
              <p:cNvPr id="228" name="Google Shape;228;p26"/>
              <p:cNvSpPr/>
              <p:nvPr/>
            </p:nvSpPr>
            <p:spPr>
              <a:xfrm>
                <a:off x="38303200" y="15099711"/>
                <a:ext cx="4005385" cy="2731087"/>
              </a:xfrm>
              <a:prstGeom prst="rect">
                <a:avLst/>
              </a:prstGeom>
              <a:solidFill>
                <a:schemeClr val="lt1">
                  <a:alpha val="0"/>
                </a:schemeClr>
              </a:solidFill>
              <a:ln w="317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9" name="Google Shape;229;p26"/>
              <p:cNvSpPr txBox="1"/>
              <p:nvPr/>
            </p:nvSpPr>
            <p:spPr>
              <a:xfrm rot="-5400000">
                <a:off x="37325110" y="16079761"/>
                <a:ext cx="2602518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Number of neutrons knocked out of argon</a:t>
                </a:r>
                <a:endParaRPr/>
              </a:p>
            </p:txBody>
          </p:sp>
          <p:cxnSp>
            <p:nvCxnSpPr>
              <p:cNvPr id="230" name="Google Shape;230;p26"/>
              <p:cNvCxnSpPr/>
              <p:nvPr/>
            </p:nvCxnSpPr>
            <p:spPr>
              <a:xfrm rot="10800000">
                <a:off x="38983285" y="15249382"/>
                <a:ext cx="0" cy="2224216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triangle" w="med" len="med"/>
              </a:ln>
            </p:spPr>
          </p:cxnSp>
          <p:cxnSp>
            <p:nvCxnSpPr>
              <p:cNvPr id="231" name="Google Shape;231;p26"/>
              <p:cNvCxnSpPr/>
              <p:nvPr/>
            </p:nvCxnSpPr>
            <p:spPr>
              <a:xfrm>
                <a:off x="38983285" y="17473598"/>
                <a:ext cx="312626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triangle" w="med" len="med"/>
              </a:ln>
            </p:spPr>
          </p:cxnSp>
          <p:sp>
            <p:nvSpPr>
              <p:cNvPr id="232" name="Google Shape;232;p26"/>
              <p:cNvSpPr txBox="1"/>
              <p:nvPr/>
            </p:nvSpPr>
            <p:spPr>
              <a:xfrm>
                <a:off x="39037846" y="17461467"/>
                <a:ext cx="2968284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Momentum transfer</a:t>
                </a:r>
                <a:endParaRPr/>
              </a:p>
            </p:txBody>
          </p:sp>
          <p:sp>
            <p:nvSpPr>
              <p:cNvPr id="233" name="Google Shape;233;p26"/>
              <p:cNvSpPr txBox="1"/>
              <p:nvPr/>
            </p:nvSpPr>
            <p:spPr>
              <a:xfrm>
                <a:off x="39976673" y="16048983"/>
                <a:ext cx="1139484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40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?</a:t>
                </a:r>
                <a:endParaRPr/>
              </a:p>
            </p:txBody>
          </p:sp>
        </p:grpSp>
        <p:sp>
          <p:nvSpPr>
            <p:cNvPr id="234" name="Google Shape;234;p26"/>
            <p:cNvSpPr txBox="1"/>
            <p:nvPr/>
          </p:nvSpPr>
          <p:spPr>
            <a:xfrm>
              <a:off x="40051270" y="13761431"/>
              <a:ext cx="2810018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Ultimate Physics Goal</a:t>
              </a:r>
              <a:endParaRPr/>
            </a:p>
          </p:txBody>
        </p:sp>
      </p:grpSp>
      <p:grpSp>
        <p:nvGrpSpPr>
          <p:cNvPr id="235" name="Google Shape;235;p26"/>
          <p:cNvGrpSpPr/>
          <p:nvPr/>
        </p:nvGrpSpPr>
        <p:grpSpPr>
          <a:xfrm>
            <a:off x="30175200" y="22467565"/>
            <a:ext cx="13258800" cy="4389118"/>
            <a:chOff x="29718000" y="3657600"/>
            <a:chExt cx="13716000" cy="4389118"/>
          </a:xfrm>
        </p:grpSpPr>
        <p:grpSp>
          <p:nvGrpSpPr>
            <p:cNvPr id="236" name="Google Shape;236;p26"/>
            <p:cNvGrpSpPr/>
            <p:nvPr/>
          </p:nvGrpSpPr>
          <p:grpSpPr>
            <a:xfrm>
              <a:off x="29718000" y="3657600"/>
              <a:ext cx="13716000" cy="4389118"/>
              <a:chOff x="457200" y="3657600"/>
              <a:chExt cx="10972800" cy="4389118"/>
            </a:xfrm>
          </p:grpSpPr>
          <p:grpSp>
            <p:nvGrpSpPr>
              <p:cNvPr id="237" name="Google Shape;237;p26"/>
              <p:cNvGrpSpPr/>
              <p:nvPr/>
            </p:nvGrpSpPr>
            <p:grpSpPr>
              <a:xfrm>
                <a:off x="457200" y="4571998"/>
                <a:ext cx="10972800" cy="3474720"/>
                <a:chOff x="174247" y="4663436"/>
                <a:chExt cx="10972800" cy="3474720"/>
              </a:xfrm>
            </p:grpSpPr>
            <p:sp>
              <p:nvSpPr>
                <p:cNvPr id="238" name="Google Shape;238;p26"/>
                <p:cNvSpPr/>
                <p:nvPr/>
              </p:nvSpPr>
              <p:spPr>
                <a:xfrm>
                  <a:off x="174247" y="4663436"/>
                  <a:ext cx="10972800" cy="347472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2011675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9" name="Google Shape;239;p26"/>
                <p:cNvSpPr txBox="1"/>
                <p:nvPr/>
              </p:nvSpPr>
              <p:spPr>
                <a:xfrm>
                  <a:off x="247399" y="4754878"/>
                  <a:ext cx="10826496" cy="46166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sp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240" name="Google Shape;240;p26"/>
              <p:cNvSpPr/>
              <p:nvPr/>
            </p:nvSpPr>
            <p:spPr>
              <a:xfrm>
                <a:off x="457200" y="3657600"/>
                <a:ext cx="10972800" cy="914400"/>
              </a:xfrm>
              <a:prstGeom prst="snip1Rect">
                <a:avLst>
                  <a:gd name="adj" fmla="val 16667"/>
                </a:avLst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5000" b="1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Summary</a:t>
                </a:r>
                <a:endParaRPr/>
              </a:p>
            </p:txBody>
          </p:sp>
        </p:grpSp>
        <p:sp>
          <p:nvSpPr>
            <p:cNvPr id="241" name="Google Shape;241;p26"/>
            <p:cNvSpPr txBox="1"/>
            <p:nvPr/>
          </p:nvSpPr>
          <p:spPr>
            <a:xfrm>
              <a:off x="29809440" y="4663440"/>
              <a:ext cx="13533120" cy="33239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285750" marR="0" lvl="0" indent="-2857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Arial"/>
                <a:buChar char="•"/>
              </a:pPr>
              <a:r>
                <a:rPr lang="en" sz="3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Measuring the number of final-state neutrons from neutrino-argon interactions could help constrain the neutrino-nucleus interaction models, thus improving the energy reconstruction precision in DUNE</a:t>
              </a:r>
              <a:endParaRPr/>
            </a:p>
            <a:p>
              <a:pPr marL="285750" marR="0" lvl="0" indent="-2857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Arial"/>
                <a:buChar char="•"/>
              </a:pPr>
              <a:r>
                <a:rPr lang="en" sz="3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Existing ANNIE detector can be modified to study neutrino-argon interactions by adding a liquid argon target into the water tank</a:t>
              </a:r>
              <a:endParaRPr/>
            </a:p>
            <a:p>
              <a:pPr marL="285750" marR="0" lvl="0" indent="-2857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Arial"/>
                <a:buChar char="•"/>
              </a:pPr>
              <a:r>
                <a:rPr lang="en" sz="3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The first GENIE Generator simulation has been preformed, and more work is underway</a:t>
              </a:r>
              <a:endParaRPr/>
            </a:p>
          </p:txBody>
        </p:sp>
      </p:grpSp>
      <p:grpSp>
        <p:nvGrpSpPr>
          <p:cNvPr id="242" name="Google Shape;242;p26"/>
          <p:cNvGrpSpPr/>
          <p:nvPr/>
        </p:nvGrpSpPr>
        <p:grpSpPr>
          <a:xfrm>
            <a:off x="30175200" y="27313885"/>
            <a:ext cx="13258800" cy="2576945"/>
            <a:chOff x="29718000" y="3657600"/>
            <a:chExt cx="13716000" cy="2576945"/>
          </a:xfrm>
        </p:grpSpPr>
        <p:grpSp>
          <p:nvGrpSpPr>
            <p:cNvPr id="243" name="Google Shape;243;p26"/>
            <p:cNvGrpSpPr/>
            <p:nvPr/>
          </p:nvGrpSpPr>
          <p:grpSpPr>
            <a:xfrm>
              <a:off x="29718000" y="3657600"/>
              <a:ext cx="13716000" cy="2576945"/>
              <a:chOff x="457200" y="3657600"/>
              <a:chExt cx="10972800" cy="2576945"/>
            </a:xfrm>
          </p:grpSpPr>
          <p:grpSp>
            <p:nvGrpSpPr>
              <p:cNvPr id="244" name="Google Shape;244;p26"/>
              <p:cNvGrpSpPr/>
              <p:nvPr/>
            </p:nvGrpSpPr>
            <p:grpSpPr>
              <a:xfrm>
                <a:off x="457200" y="4571998"/>
                <a:ext cx="10972800" cy="1662547"/>
                <a:chOff x="174247" y="4663436"/>
                <a:chExt cx="10972800" cy="1662547"/>
              </a:xfrm>
            </p:grpSpPr>
            <p:sp>
              <p:nvSpPr>
                <p:cNvPr id="245" name="Google Shape;245;p26"/>
                <p:cNvSpPr/>
                <p:nvPr/>
              </p:nvSpPr>
              <p:spPr>
                <a:xfrm>
                  <a:off x="174247" y="4663436"/>
                  <a:ext cx="10972800" cy="1662547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2011675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46" name="Google Shape;246;p26"/>
                <p:cNvSpPr txBox="1"/>
                <p:nvPr/>
              </p:nvSpPr>
              <p:spPr>
                <a:xfrm>
                  <a:off x="247399" y="4754878"/>
                  <a:ext cx="10826496" cy="46166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sp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247" name="Google Shape;247;p26"/>
              <p:cNvSpPr/>
              <p:nvPr/>
            </p:nvSpPr>
            <p:spPr>
              <a:xfrm>
                <a:off x="457200" y="3657600"/>
                <a:ext cx="10972800" cy="914400"/>
              </a:xfrm>
              <a:prstGeom prst="snip1Rect">
                <a:avLst>
                  <a:gd name="adj" fmla="val 16667"/>
                </a:avLst>
              </a:prstGeom>
              <a:solidFill>
                <a:srgbClr val="7F7F7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5000" b="1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References</a:t>
                </a:r>
                <a:endParaRPr/>
              </a:p>
            </p:txBody>
          </p:sp>
        </p:grpSp>
        <p:sp>
          <p:nvSpPr>
            <p:cNvPr id="248" name="Google Shape;248;p26"/>
            <p:cNvSpPr txBox="1"/>
            <p:nvPr/>
          </p:nvSpPr>
          <p:spPr>
            <a:xfrm>
              <a:off x="29809440" y="4663440"/>
              <a:ext cx="13533120" cy="14773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[1] http://www.dunescience.org</a:t>
              </a:r>
              <a:endParaRPr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[2] A. Back et al., arXiv preprint arXiv:1707.08222, 2017.</a:t>
              </a:r>
              <a:endParaRPr/>
            </a:p>
            <a:p>
              <a:pPr marL="0" marR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[3] http://www.genie-mc.org</a:t>
              </a:r>
              <a:endParaRPr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49" name="Google Shape;249;p26"/>
          <p:cNvGrpSpPr/>
          <p:nvPr/>
        </p:nvGrpSpPr>
        <p:grpSpPr>
          <a:xfrm>
            <a:off x="30175200" y="30349693"/>
            <a:ext cx="13258800" cy="2111503"/>
            <a:chOff x="29718000" y="3657600"/>
            <a:chExt cx="13716000" cy="2111503"/>
          </a:xfrm>
        </p:grpSpPr>
        <p:grpSp>
          <p:nvGrpSpPr>
            <p:cNvPr id="250" name="Google Shape;250;p26"/>
            <p:cNvGrpSpPr/>
            <p:nvPr/>
          </p:nvGrpSpPr>
          <p:grpSpPr>
            <a:xfrm>
              <a:off x="29718000" y="3657600"/>
              <a:ext cx="13716000" cy="2111503"/>
              <a:chOff x="457200" y="3657600"/>
              <a:chExt cx="10972800" cy="2111503"/>
            </a:xfrm>
          </p:grpSpPr>
          <p:grpSp>
            <p:nvGrpSpPr>
              <p:cNvPr id="251" name="Google Shape;251;p26"/>
              <p:cNvGrpSpPr/>
              <p:nvPr/>
            </p:nvGrpSpPr>
            <p:grpSpPr>
              <a:xfrm>
                <a:off x="457200" y="4571999"/>
                <a:ext cx="10972800" cy="1197104"/>
                <a:chOff x="174247" y="4663437"/>
                <a:chExt cx="10972800" cy="1197104"/>
              </a:xfrm>
            </p:grpSpPr>
            <p:sp>
              <p:nvSpPr>
                <p:cNvPr id="252" name="Google Shape;252;p26"/>
                <p:cNvSpPr/>
                <p:nvPr/>
              </p:nvSpPr>
              <p:spPr>
                <a:xfrm>
                  <a:off x="174247" y="4663437"/>
                  <a:ext cx="10972800" cy="1197104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2011675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3" name="Google Shape;253;p26"/>
                <p:cNvSpPr txBox="1"/>
                <p:nvPr/>
              </p:nvSpPr>
              <p:spPr>
                <a:xfrm>
                  <a:off x="247399" y="4754878"/>
                  <a:ext cx="10826496" cy="46166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sp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254" name="Google Shape;254;p26"/>
              <p:cNvSpPr/>
              <p:nvPr/>
            </p:nvSpPr>
            <p:spPr>
              <a:xfrm>
                <a:off x="457200" y="3657600"/>
                <a:ext cx="10972800" cy="914400"/>
              </a:xfrm>
              <a:prstGeom prst="snip1Rect">
                <a:avLst>
                  <a:gd name="adj" fmla="val 16667"/>
                </a:avLst>
              </a:prstGeom>
              <a:solidFill>
                <a:srgbClr val="7F7F7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5000" b="1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Acknowledgements</a:t>
                </a:r>
                <a:endParaRPr/>
              </a:p>
            </p:txBody>
          </p:sp>
        </p:grpSp>
        <p:sp>
          <p:nvSpPr>
            <p:cNvPr id="255" name="Google Shape;255;p26"/>
            <p:cNvSpPr txBox="1"/>
            <p:nvPr/>
          </p:nvSpPr>
          <p:spPr>
            <a:xfrm>
              <a:off x="29809440" y="4663440"/>
              <a:ext cx="13533120" cy="101566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This work is supported by the National Science Foundation: EPSCoR Research Infrastructure Improvement Track 4: EPSCoR Research Fellows</a:t>
              </a:r>
              <a:endParaRPr/>
            </a:p>
          </p:txBody>
        </p:sp>
      </p:grpSp>
      <p:sp>
        <p:nvSpPr>
          <p:cNvPr id="256" name="Google Shape;256;p26"/>
          <p:cNvSpPr txBox="1"/>
          <p:nvPr/>
        </p:nvSpPr>
        <p:spPr>
          <a:xfrm>
            <a:off x="24369537" y="4652801"/>
            <a:ext cx="4325371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Default ANNIE Detector</a:t>
            </a:r>
            <a:endParaRPr/>
          </a:p>
        </p:txBody>
      </p:sp>
      <p:grpSp>
        <p:nvGrpSpPr>
          <p:cNvPr id="257" name="Google Shape;257;p26"/>
          <p:cNvGrpSpPr/>
          <p:nvPr/>
        </p:nvGrpSpPr>
        <p:grpSpPr>
          <a:xfrm>
            <a:off x="23117657" y="5073460"/>
            <a:ext cx="6633455" cy="4930868"/>
            <a:chOff x="23069531" y="4688452"/>
            <a:chExt cx="6633455" cy="4930868"/>
          </a:xfrm>
        </p:grpSpPr>
        <p:pic>
          <p:nvPicPr>
            <p:cNvPr id="258" name="Google Shape;258;p26" descr="page6image55420672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23069531" y="4688452"/>
              <a:ext cx="6633455" cy="4930868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59" name="Google Shape;259;p26"/>
            <p:cNvGrpSpPr/>
            <p:nvPr/>
          </p:nvGrpSpPr>
          <p:grpSpPr>
            <a:xfrm>
              <a:off x="25559040" y="6704464"/>
              <a:ext cx="1872224" cy="1871910"/>
              <a:chOff x="25845652" y="6766750"/>
              <a:chExt cx="1872224" cy="1871910"/>
            </a:xfrm>
          </p:grpSpPr>
          <p:cxnSp>
            <p:nvCxnSpPr>
              <p:cNvPr id="260" name="Google Shape;260;p26"/>
              <p:cNvCxnSpPr/>
              <p:nvPr/>
            </p:nvCxnSpPr>
            <p:spPr>
              <a:xfrm rot="10800000">
                <a:off x="25993365" y="8260507"/>
                <a:ext cx="187089" cy="21424"/>
              </a:xfrm>
              <a:prstGeom prst="straightConnector1">
                <a:avLst/>
              </a:prstGeom>
              <a:noFill/>
              <a:ln w="19050" cap="flat" cmpd="sng">
                <a:solidFill>
                  <a:srgbClr val="FF0000"/>
                </a:solidFill>
                <a:prstDash val="dash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261" name="Google Shape;261;p26"/>
              <p:cNvCxnSpPr/>
              <p:nvPr/>
            </p:nvCxnSpPr>
            <p:spPr>
              <a:xfrm rot="10800000">
                <a:off x="26169658" y="8276623"/>
                <a:ext cx="40336" cy="135759"/>
              </a:xfrm>
              <a:prstGeom prst="straightConnector1">
                <a:avLst/>
              </a:prstGeom>
              <a:noFill/>
              <a:ln w="19050" cap="flat" cmpd="sng">
                <a:solidFill>
                  <a:srgbClr val="FF0000"/>
                </a:solidFill>
                <a:prstDash val="dash"/>
                <a:miter lim="800000"/>
                <a:headEnd type="none" w="sm" len="sm"/>
                <a:tailEnd type="none" w="sm" len="sm"/>
              </a:ln>
            </p:spPr>
          </p:cxnSp>
          <p:grpSp>
            <p:nvGrpSpPr>
              <p:cNvPr id="262" name="Google Shape;262;p26"/>
              <p:cNvGrpSpPr/>
              <p:nvPr/>
            </p:nvGrpSpPr>
            <p:grpSpPr>
              <a:xfrm>
                <a:off x="25845652" y="6766750"/>
                <a:ext cx="1872224" cy="1871910"/>
                <a:chOff x="25845652" y="6766750"/>
                <a:chExt cx="1872224" cy="1871910"/>
              </a:xfrm>
            </p:grpSpPr>
            <p:grpSp>
              <p:nvGrpSpPr>
                <p:cNvPr id="263" name="Google Shape;263;p26"/>
                <p:cNvGrpSpPr/>
                <p:nvPr/>
              </p:nvGrpSpPr>
              <p:grpSpPr>
                <a:xfrm>
                  <a:off x="25845652" y="6766750"/>
                  <a:ext cx="1872224" cy="1871910"/>
                  <a:chOff x="25845652" y="6766750"/>
                  <a:chExt cx="1872224" cy="1871910"/>
                </a:xfrm>
              </p:grpSpPr>
              <p:sp>
                <p:nvSpPr>
                  <p:cNvPr id="264" name="Google Shape;264;p26"/>
                  <p:cNvSpPr/>
                  <p:nvPr/>
                </p:nvSpPr>
                <p:spPr>
                  <a:xfrm>
                    <a:off x="25978272" y="6766750"/>
                    <a:ext cx="1080244" cy="16376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37167" h="1299634" extrusionOk="0">
                        <a:moveTo>
                          <a:pt x="0" y="1126067"/>
                        </a:moveTo>
                        <a:lnTo>
                          <a:pt x="1037167" y="0"/>
                        </a:lnTo>
                        <a:lnTo>
                          <a:pt x="1037167" y="1299634"/>
                        </a:lnTo>
                        <a:lnTo>
                          <a:pt x="0" y="1126067"/>
                        </a:lnTo>
                        <a:close/>
                      </a:path>
                    </a:pathLst>
                  </a:custGeom>
                  <a:solidFill>
                    <a:srgbClr val="FBEF59">
                      <a:alpha val="69803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grpSp>
                <p:nvGrpSpPr>
                  <p:cNvPr id="265" name="Google Shape;265;p26"/>
                  <p:cNvGrpSpPr/>
                  <p:nvPr/>
                </p:nvGrpSpPr>
                <p:grpSpPr>
                  <a:xfrm>
                    <a:off x="25845652" y="7480403"/>
                    <a:ext cx="1872224" cy="1158257"/>
                    <a:chOff x="25845652" y="7480403"/>
                    <a:chExt cx="1872224" cy="1158257"/>
                  </a:xfrm>
                </p:grpSpPr>
                <p:grpSp>
                  <p:nvGrpSpPr>
                    <p:cNvPr id="266" name="Google Shape;266;p26"/>
                    <p:cNvGrpSpPr/>
                    <p:nvPr/>
                  </p:nvGrpSpPr>
                  <p:grpSpPr>
                    <a:xfrm>
                      <a:off x="25855918" y="7480403"/>
                      <a:ext cx="1861958" cy="885158"/>
                      <a:chOff x="25855918" y="7715353"/>
                      <a:chExt cx="1861958" cy="885158"/>
                    </a:xfrm>
                  </p:grpSpPr>
                  <p:sp>
                    <p:nvSpPr>
                      <p:cNvPr id="267" name="Google Shape;267;p26"/>
                      <p:cNvSpPr/>
                      <p:nvPr/>
                    </p:nvSpPr>
                    <p:spPr>
                      <a:xfrm>
                        <a:off x="25910327" y="8418062"/>
                        <a:ext cx="91440" cy="91440"/>
                      </a:xfrm>
                      <a:prstGeom prst="ellipse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45700" rIns="91425" bIns="45700" anchor="ctr" anchorCtr="0">
                        <a:noAutofit/>
                      </a:bodyPr>
                      <a:lstStyle/>
                      <a:p>
                        <a:pPr marL="0" marR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80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endParaRPr>
                      </a:p>
                    </p:txBody>
                  </p:sp>
                  <p:cxnSp>
                    <p:nvCxnSpPr>
                      <p:cNvPr id="268" name="Google Shape;268;p26"/>
                      <p:cNvCxnSpPr>
                        <a:stCxn id="267" idx="3"/>
                      </p:cNvCxnSpPr>
                      <p:nvPr/>
                    </p:nvCxnSpPr>
                    <p:spPr>
                      <a:xfrm flipH="1">
                        <a:off x="25855918" y="8496111"/>
                        <a:ext cx="67800" cy="104400"/>
                      </a:xfrm>
                      <a:prstGeom prst="straightConnector1">
                        <a:avLst/>
                      </a:prstGeom>
                      <a:noFill/>
                      <a:ln w="19050" cap="flat" cmpd="sng">
                        <a:solidFill>
                          <a:srgbClr val="FF0000"/>
                        </a:solidFill>
                        <a:prstDash val="dash"/>
                        <a:miter lim="800000"/>
                        <a:headEnd type="none" w="sm" len="sm"/>
                        <a:tailEnd type="none" w="sm" len="sm"/>
                      </a:ln>
                    </p:spPr>
                  </p:cxnSp>
                  <p:cxnSp>
                    <p:nvCxnSpPr>
                      <p:cNvPr id="269" name="Google Shape;269;p26"/>
                      <p:cNvCxnSpPr>
                        <a:stCxn id="267" idx="7"/>
                      </p:cNvCxnSpPr>
                      <p:nvPr/>
                    </p:nvCxnSpPr>
                    <p:spPr>
                      <a:xfrm rot="10800000" flipH="1">
                        <a:off x="25988376" y="7715353"/>
                        <a:ext cx="1729500" cy="716100"/>
                      </a:xfrm>
                      <a:prstGeom prst="straightConnector1">
                        <a:avLst/>
                      </a:prstGeom>
                      <a:noFill/>
                      <a:ln w="19050" cap="flat" cmpd="sng">
                        <a:solidFill>
                          <a:srgbClr val="FF0000"/>
                        </a:solidFill>
                        <a:prstDash val="solid"/>
                        <a:miter lim="800000"/>
                        <a:headEnd type="none" w="sm" len="sm"/>
                        <a:tailEnd type="triangle" w="med" len="med"/>
                      </a:ln>
                    </p:spPr>
                  </p:cxnSp>
                </p:grpSp>
                <p:grpSp>
                  <p:nvGrpSpPr>
                    <p:cNvPr id="270" name="Google Shape;270;p26"/>
                    <p:cNvGrpSpPr/>
                    <p:nvPr/>
                  </p:nvGrpSpPr>
                  <p:grpSpPr>
                    <a:xfrm>
                      <a:off x="26261394" y="8345183"/>
                      <a:ext cx="274320" cy="274320"/>
                      <a:chOff x="25872397" y="8398576"/>
                      <a:chExt cx="274320" cy="274320"/>
                    </a:xfrm>
                  </p:grpSpPr>
                  <p:sp>
                    <p:nvSpPr>
                      <p:cNvPr id="271" name="Google Shape;271;p26"/>
                      <p:cNvSpPr/>
                      <p:nvPr/>
                    </p:nvSpPr>
                    <p:spPr>
                      <a:xfrm>
                        <a:off x="25872397" y="8398576"/>
                        <a:ext cx="274320" cy="274320"/>
                      </a:xfrm>
                      <a:prstGeom prst="ellipse">
                        <a:avLst/>
                      </a:prstGeom>
                      <a:solidFill>
                        <a:srgbClr val="FFFF00">
                          <a:alpha val="84705"/>
                        </a:srgbClr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45700" rIns="91425" bIns="45700" anchor="ctr" anchorCtr="0">
                        <a:noAutofit/>
                      </a:bodyPr>
                      <a:lstStyle/>
                      <a:p>
                        <a:pPr marL="0" marR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80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endParaRPr>
                      </a:p>
                    </p:txBody>
                  </p:sp>
                  <p:grpSp>
                    <p:nvGrpSpPr>
                      <p:cNvPr id="272" name="Google Shape;272;p26"/>
                      <p:cNvGrpSpPr/>
                      <p:nvPr/>
                    </p:nvGrpSpPr>
                    <p:grpSpPr>
                      <a:xfrm>
                        <a:off x="25919925" y="8441941"/>
                        <a:ext cx="182880" cy="182880"/>
                        <a:chOff x="25919925" y="8441941"/>
                        <a:chExt cx="182880" cy="182880"/>
                      </a:xfrm>
                    </p:grpSpPr>
                    <p:sp>
                      <p:nvSpPr>
                        <p:cNvPr id="273" name="Google Shape;273;p26"/>
                        <p:cNvSpPr/>
                        <p:nvPr/>
                      </p:nvSpPr>
                      <p:spPr>
                        <a:xfrm>
                          <a:off x="25919925" y="8441941"/>
                          <a:ext cx="182880" cy="182880"/>
                        </a:xfrm>
                        <a:prstGeom prst="ellipse">
                          <a:avLst/>
                        </a:prstGeom>
                        <a:solidFill>
                          <a:srgbClr val="FDD400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45700" rIns="91425" bIns="45700" anchor="ctr" anchorCtr="0">
                          <a:noAutofit/>
                        </a:bodyPr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800">
                            <a:solidFill>
                              <a:schemeClr val="lt1"/>
                            </a:solidFill>
                            <a:latin typeface="Arial"/>
                            <a:ea typeface="Arial"/>
                            <a:cs typeface="Arial"/>
                            <a:sym typeface="Arial"/>
                          </a:endParaRPr>
                        </a:p>
                      </p:txBody>
                    </p:sp>
                    <p:sp>
                      <p:nvSpPr>
                        <p:cNvPr id="274" name="Google Shape;274;p26"/>
                        <p:cNvSpPr/>
                        <p:nvPr/>
                      </p:nvSpPr>
                      <p:spPr>
                        <a:xfrm>
                          <a:off x="25965010" y="8488882"/>
                          <a:ext cx="91440" cy="91440"/>
                        </a:xfrm>
                        <a:prstGeom prst="ellipse">
                          <a:avLst/>
                        </a:prstGeom>
                        <a:solidFill>
                          <a:srgbClr val="FFC000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45700" rIns="91425" bIns="45700" anchor="ctr" anchorCtr="0">
                          <a:noAutofit/>
                        </a:bodyPr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800">
                            <a:solidFill>
                              <a:schemeClr val="lt1"/>
                            </a:solidFill>
                            <a:latin typeface="Arial"/>
                            <a:ea typeface="Arial"/>
                            <a:cs typeface="Arial"/>
                            <a:sym typeface="Arial"/>
                          </a:endParaRPr>
                        </a:p>
                      </p:txBody>
                    </p:sp>
                  </p:grpSp>
                </p:grpSp>
                <p:grpSp>
                  <p:nvGrpSpPr>
                    <p:cNvPr id="275" name="Google Shape;275;p26"/>
                    <p:cNvGrpSpPr/>
                    <p:nvPr/>
                  </p:nvGrpSpPr>
                  <p:grpSpPr>
                    <a:xfrm>
                      <a:off x="25845652" y="8364340"/>
                      <a:ext cx="274320" cy="274320"/>
                      <a:chOff x="25872397" y="8398576"/>
                      <a:chExt cx="274320" cy="274320"/>
                    </a:xfrm>
                  </p:grpSpPr>
                  <p:sp>
                    <p:nvSpPr>
                      <p:cNvPr id="276" name="Google Shape;276;p26"/>
                      <p:cNvSpPr/>
                      <p:nvPr/>
                    </p:nvSpPr>
                    <p:spPr>
                      <a:xfrm>
                        <a:off x="25872397" y="8398576"/>
                        <a:ext cx="274320" cy="274320"/>
                      </a:xfrm>
                      <a:prstGeom prst="ellipse">
                        <a:avLst/>
                      </a:prstGeom>
                      <a:solidFill>
                        <a:srgbClr val="FFFF00">
                          <a:alpha val="84705"/>
                        </a:srgbClr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45700" rIns="91425" bIns="45700" anchor="ctr" anchorCtr="0">
                        <a:noAutofit/>
                      </a:bodyPr>
                      <a:lstStyle/>
                      <a:p>
                        <a:pPr marL="0" marR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80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endParaRPr>
                      </a:p>
                    </p:txBody>
                  </p:sp>
                  <p:grpSp>
                    <p:nvGrpSpPr>
                      <p:cNvPr id="277" name="Google Shape;277;p26"/>
                      <p:cNvGrpSpPr/>
                      <p:nvPr/>
                    </p:nvGrpSpPr>
                    <p:grpSpPr>
                      <a:xfrm>
                        <a:off x="25919925" y="8441941"/>
                        <a:ext cx="182880" cy="182880"/>
                        <a:chOff x="25919925" y="8441941"/>
                        <a:chExt cx="182880" cy="182880"/>
                      </a:xfrm>
                    </p:grpSpPr>
                    <p:sp>
                      <p:nvSpPr>
                        <p:cNvPr id="278" name="Google Shape;278;p26"/>
                        <p:cNvSpPr/>
                        <p:nvPr/>
                      </p:nvSpPr>
                      <p:spPr>
                        <a:xfrm>
                          <a:off x="25919925" y="8441941"/>
                          <a:ext cx="182880" cy="182880"/>
                        </a:xfrm>
                        <a:prstGeom prst="ellipse">
                          <a:avLst/>
                        </a:prstGeom>
                        <a:solidFill>
                          <a:srgbClr val="FDD400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45700" rIns="91425" bIns="45700" anchor="ctr" anchorCtr="0">
                          <a:noAutofit/>
                        </a:bodyPr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800">
                            <a:solidFill>
                              <a:schemeClr val="lt1"/>
                            </a:solidFill>
                            <a:latin typeface="Arial"/>
                            <a:ea typeface="Arial"/>
                            <a:cs typeface="Arial"/>
                            <a:sym typeface="Arial"/>
                          </a:endParaRPr>
                        </a:p>
                      </p:txBody>
                    </p:sp>
                    <p:sp>
                      <p:nvSpPr>
                        <p:cNvPr id="279" name="Google Shape;279;p26"/>
                        <p:cNvSpPr/>
                        <p:nvPr/>
                      </p:nvSpPr>
                      <p:spPr>
                        <a:xfrm>
                          <a:off x="25965010" y="8488882"/>
                          <a:ext cx="91440" cy="91440"/>
                        </a:xfrm>
                        <a:prstGeom prst="ellipse">
                          <a:avLst/>
                        </a:prstGeom>
                        <a:solidFill>
                          <a:srgbClr val="FFC000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45700" rIns="91425" bIns="45700" anchor="ctr" anchorCtr="0">
                          <a:noAutofit/>
                        </a:bodyPr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800">
                            <a:solidFill>
                              <a:schemeClr val="lt1"/>
                            </a:solidFill>
                            <a:latin typeface="Arial"/>
                            <a:ea typeface="Arial"/>
                            <a:cs typeface="Arial"/>
                            <a:sym typeface="Arial"/>
                          </a:endParaRPr>
                        </a:p>
                      </p:txBody>
                    </p:sp>
                  </p:grpSp>
                </p:grpSp>
              </p:grpSp>
            </p:grpSp>
            <p:cxnSp>
              <p:nvCxnSpPr>
                <p:cNvPr id="280" name="Google Shape;280;p26"/>
                <p:cNvCxnSpPr/>
                <p:nvPr/>
              </p:nvCxnSpPr>
              <p:spPr>
                <a:xfrm rot="10800000">
                  <a:off x="26206946" y="8404450"/>
                  <a:ext cx="195263" cy="7962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rgbClr val="FF0000"/>
                  </a:solidFill>
                  <a:prstDash val="dash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281" name="Google Shape;281;p26"/>
                <p:cNvCxnSpPr/>
                <p:nvPr/>
              </p:nvCxnSpPr>
              <p:spPr>
                <a:xfrm rot="10800000">
                  <a:off x="25863452" y="8363206"/>
                  <a:ext cx="124052" cy="132684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rgbClr val="FF0000"/>
                  </a:solidFill>
                  <a:prstDash val="dash"/>
                  <a:miter lim="800000"/>
                  <a:headEnd type="none" w="sm" len="sm"/>
                  <a:tailEnd type="none" w="sm" len="sm"/>
                </a:ln>
              </p:spPr>
            </p:cxnSp>
          </p:grpSp>
        </p:grpSp>
      </p:grpSp>
      <p:pic>
        <p:nvPicPr>
          <p:cNvPr id="282" name="Google Shape;282;p26" descr="page1image55103760"/>
          <p:cNvPicPr preferRelativeResize="0"/>
          <p:nvPr/>
        </p:nvPicPr>
        <p:blipFill rotWithShape="1">
          <a:blip r:embed="rId9">
            <a:alphaModFix/>
          </a:blip>
          <a:srcRect t="3898"/>
          <a:stretch/>
        </p:blipFill>
        <p:spPr>
          <a:xfrm>
            <a:off x="23645468" y="10012682"/>
            <a:ext cx="5029200" cy="246541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3" name="Google Shape;283;p26"/>
          <p:cNvGrpSpPr/>
          <p:nvPr/>
        </p:nvGrpSpPr>
        <p:grpSpPr>
          <a:xfrm>
            <a:off x="14174843" y="18294035"/>
            <a:ext cx="15544800" cy="14173198"/>
            <a:chOff x="14173200" y="18216158"/>
            <a:chExt cx="15544800" cy="14173198"/>
          </a:xfrm>
        </p:grpSpPr>
        <p:grpSp>
          <p:nvGrpSpPr>
            <p:cNvPr id="284" name="Google Shape;284;p26"/>
            <p:cNvGrpSpPr/>
            <p:nvPr/>
          </p:nvGrpSpPr>
          <p:grpSpPr>
            <a:xfrm>
              <a:off x="14173200" y="18216158"/>
              <a:ext cx="15544800" cy="14173198"/>
              <a:chOff x="14173200" y="16413480"/>
              <a:chExt cx="15544800" cy="14173198"/>
            </a:xfrm>
          </p:grpSpPr>
          <p:grpSp>
            <p:nvGrpSpPr>
              <p:cNvPr id="285" name="Google Shape;285;p26"/>
              <p:cNvGrpSpPr/>
              <p:nvPr/>
            </p:nvGrpSpPr>
            <p:grpSpPr>
              <a:xfrm>
                <a:off x="14173200" y="16413480"/>
                <a:ext cx="15544800" cy="14173198"/>
                <a:chOff x="14173200" y="3657600"/>
                <a:chExt cx="15544800" cy="14173198"/>
              </a:xfrm>
            </p:grpSpPr>
            <p:grpSp>
              <p:nvGrpSpPr>
                <p:cNvPr id="286" name="Google Shape;286;p26"/>
                <p:cNvGrpSpPr/>
                <p:nvPr/>
              </p:nvGrpSpPr>
              <p:grpSpPr>
                <a:xfrm>
                  <a:off x="14173200" y="4571998"/>
                  <a:ext cx="15544800" cy="13258800"/>
                  <a:chOff x="174247" y="4663436"/>
                  <a:chExt cx="10972800" cy="13258800"/>
                </a:xfrm>
              </p:grpSpPr>
              <p:sp>
                <p:nvSpPr>
                  <p:cNvPr id="287" name="Google Shape;287;p26"/>
                  <p:cNvSpPr/>
                  <p:nvPr/>
                </p:nvSpPr>
                <p:spPr>
                  <a:xfrm>
                    <a:off x="174247" y="4663436"/>
                    <a:ext cx="10972800" cy="13258800"/>
                  </a:xfrm>
                  <a:prstGeom prst="rect">
                    <a:avLst/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2011675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88" name="Google Shape;288;p26"/>
                  <p:cNvSpPr txBox="1"/>
                  <p:nvPr/>
                </p:nvSpPr>
                <p:spPr>
                  <a:xfrm>
                    <a:off x="1714455" y="4812291"/>
                    <a:ext cx="9368046" cy="1938992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spAutoFit/>
                  </a:bodyPr>
                  <a:lstStyle/>
                  <a:p>
                    <a:pPr marL="0" marR="0" lvl="0" indent="0" algn="just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" sz="3000" b="1">
                        <a:solidFill>
                          <a:srgbClr val="344D6C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GENIE</a:t>
                    </a:r>
                    <a:r>
                      <a:rPr lang="en" sz="3000" b="1" baseline="30000">
                        <a:solidFill>
                          <a:srgbClr val="344D6C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 </a:t>
                    </a:r>
                    <a:r>
                      <a:rPr lang="en" sz="3000" b="1" baseline="300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[3]</a:t>
                    </a:r>
                    <a:r>
                      <a:rPr lang="en" sz="30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, which stands for </a:t>
                    </a:r>
                    <a:r>
                      <a:rPr lang="en" sz="3000">
                        <a:solidFill>
                          <a:srgbClr val="B75274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G</a:t>
                    </a:r>
                    <a:r>
                      <a:rPr lang="en" sz="30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enerates </a:t>
                    </a:r>
                    <a:r>
                      <a:rPr lang="en" sz="3000">
                        <a:solidFill>
                          <a:srgbClr val="B75274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E</a:t>
                    </a:r>
                    <a:r>
                      <a:rPr lang="en" sz="30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vents for </a:t>
                    </a:r>
                    <a:r>
                      <a:rPr lang="en" sz="3000">
                        <a:solidFill>
                          <a:srgbClr val="B75274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N</a:t>
                    </a:r>
                    <a:r>
                      <a:rPr lang="en" sz="30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eutrino </a:t>
                    </a:r>
                    <a:r>
                      <a:rPr lang="en" sz="3000">
                        <a:solidFill>
                          <a:srgbClr val="B75274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I</a:t>
                    </a:r>
                    <a:r>
                      <a:rPr lang="en" sz="30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nteraction </a:t>
                    </a:r>
                    <a:r>
                      <a:rPr lang="en" sz="3000">
                        <a:solidFill>
                          <a:srgbClr val="B75274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E</a:t>
                    </a:r>
                    <a:r>
                      <a:rPr lang="en" sz="30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xperiments, is a Monte Carlo event generator that is used by nearly all modern neutrino experiments. GENIE’s predictions serve as standard reference points for the neutrino community. </a:t>
                    </a:r>
                    <a:endParaRPr/>
                  </a:p>
                </p:txBody>
              </p:sp>
            </p:grpSp>
            <p:sp>
              <p:nvSpPr>
                <p:cNvPr id="289" name="Google Shape;289;p26"/>
                <p:cNvSpPr/>
                <p:nvPr/>
              </p:nvSpPr>
              <p:spPr>
                <a:xfrm>
                  <a:off x="14173200" y="3657600"/>
                  <a:ext cx="15544800" cy="914400"/>
                </a:xfrm>
                <a:prstGeom prst="snip1Rect">
                  <a:avLst>
                    <a:gd name="adj" fmla="val 16667"/>
                  </a:avLst>
                </a:prstGeom>
                <a:solidFill>
                  <a:srgbClr val="334E6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5000" b="1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Simulation of Neutrino-Argon Interactions</a:t>
                  </a:r>
                  <a:endParaRPr/>
                </a:p>
              </p:txBody>
            </p:sp>
          </p:grpSp>
          <p:sp>
            <p:nvSpPr>
              <p:cNvPr id="290" name="Google Shape;290;p26"/>
              <p:cNvSpPr txBox="1"/>
              <p:nvPr/>
            </p:nvSpPr>
            <p:spPr>
              <a:xfrm>
                <a:off x="14334123" y="19976925"/>
                <a:ext cx="15292437" cy="470898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3000" b="1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GENIE Generator parameters:</a:t>
                </a:r>
                <a:endParaRPr/>
              </a:p>
              <a:p>
                <a:pPr marL="914400" marR="0" lvl="1" indent="-45720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000"/>
                  <a:buFont typeface="Arial"/>
                  <a:buChar char="•"/>
                </a:pPr>
                <a:r>
                  <a:rPr lang="en" sz="3000" b="1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GEOMETRY</a:t>
                </a:r>
                <a:r>
                  <a:rPr lang="en" sz="30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 is modified by adding a cylindrical liquid argon volume at the center of the ANNIE water tank</a:t>
                </a:r>
                <a:endParaRPr/>
              </a:p>
              <a:p>
                <a:pPr marL="914400" marR="0" lvl="1" indent="-45720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000"/>
                  <a:buFont typeface="Arial"/>
                  <a:buChar char="•"/>
                </a:pPr>
                <a:r>
                  <a:rPr lang="en" sz="3000" b="1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TOP VOLUME </a:t>
                </a:r>
                <a:r>
                  <a:rPr lang="en" sz="30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is defined as the added liquid argon volume</a:t>
                </a:r>
                <a:endParaRPr/>
              </a:p>
              <a:p>
                <a:pPr marL="914400" marR="0" lvl="1" indent="-45720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000"/>
                  <a:buFont typeface="Arial"/>
                  <a:buChar char="•"/>
                </a:pPr>
                <a:r>
                  <a:rPr lang="en" sz="3000" b="1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FLUX FILES </a:t>
                </a:r>
                <a:r>
                  <a:rPr lang="en" sz="30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are pre-simulated for the BNB neutrino beam at Fermilab</a:t>
                </a:r>
                <a:endParaRPr/>
              </a:p>
              <a:p>
                <a:pPr marL="914400" marR="0" lvl="1" indent="-45720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000"/>
                  <a:buFont typeface="Arial"/>
                  <a:buChar char="•"/>
                </a:pPr>
                <a:r>
                  <a:rPr lang="en" sz="3000" b="1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CROSS-SECTIONS </a:t>
                </a:r>
                <a:r>
                  <a:rPr lang="en" sz="30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(xsec) are from precomputed data files. The xsec file contains approximations for different types of interactions between multiple neutrino flavors and isotopes, and at many energies</a:t>
                </a:r>
                <a:endParaRPr/>
              </a:p>
              <a:p>
                <a:pPr marL="914400" marR="0" lvl="1" indent="-45720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000"/>
                  <a:buFont typeface="Arial"/>
                  <a:buChar char="•"/>
                </a:pPr>
                <a:r>
                  <a:rPr lang="en" sz="3000" b="1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TUNE</a:t>
                </a:r>
                <a:r>
                  <a:rPr lang="en" sz="30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 specifies the comprehensive model configuration the generator will use. The preliminary results used G18_10a_02_11a</a:t>
                </a:r>
                <a:endParaRPr/>
              </a:p>
            </p:txBody>
          </p:sp>
          <p:sp>
            <p:nvSpPr>
              <p:cNvPr id="291" name="Google Shape;291;p26"/>
              <p:cNvSpPr txBox="1"/>
              <p:nvPr/>
            </p:nvSpPr>
            <p:spPr>
              <a:xfrm>
                <a:off x="22751885" y="24835054"/>
                <a:ext cx="6874675" cy="553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3000" b="1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Simulation Geometry</a:t>
                </a:r>
                <a:endParaRPr/>
              </a:p>
            </p:txBody>
          </p:sp>
          <p:grpSp>
            <p:nvGrpSpPr>
              <p:cNvPr id="292" name="Google Shape;292;p26"/>
              <p:cNvGrpSpPr/>
              <p:nvPr/>
            </p:nvGrpSpPr>
            <p:grpSpPr>
              <a:xfrm>
                <a:off x="14958117" y="24861211"/>
                <a:ext cx="7392144" cy="5545982"/>
                <a:chOff x="15028457" y="25226974"/>
                <a:chExt cx="7392144" cy="5545982"/>
              </a:xfrm>
            </p:grpSpPr>
            <p:pic>
              <p:nvPicPr>
                <p:cNvPr id="293" name="Google Shape;293;p26" descr="page22image54789344"/>
                <p:cNvPicPr preferRelativeResize="0"/>
                <p:nvPr/>
              </p:nvPicPr>
              <p:blipFill rotWithShape="1">
                <a:blip r:embed="rId10">
                  <a:alphaModFix/>
                </a:blip>
                <a:srcRect l="3496" t="4459"/>
                <a:stretch/>
              </p:blipFill>
              <p:spPr>
                <a:xfrm>
                  <a:off x="15028457" y="25754815"/>
                  <a:ext cx="7244138" cy="5018141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294" name="Google Shape;294;p26"/>
                <p:cNvSpPr txBox="1"/>
                <p:nvPr/>
              </p:nvSpPr>
              <p:spPr>
                <a:xfrm>
                  <a:off x="15333785" y="25226974"/>
                  <a:ext cx="7086816" cy="55399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sp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3000" b="1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BNB Flux</a:t>
                  </a:r>
                  <a:endParaRPr/>
                </a:p>
              </p:txBody>
            </p:sp>
          </p:grpSp>
        </p:grpSp>
        <p:pic>
          <p:nvPicPr>
            <p:cNvPr id="295" name="Google Shape;295;p26" descr="Logo&#10;&#10;Description automatically generated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14365544" y="19235649"/>
              <a:ext cx="1910219" cy="235517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96" name="Google Shape;296;p26"/>
          <p:cNvGrpSpPr/>
          <p:nvPr/>
        </p:nvGrpSpPr>
        <p:grpSpPr>
          <a:xfrm>
            <a:off x="8424531" y="29934173"/>
            <a:ext cx="4387550" cy="2394493"/>
            <a:chOff x="1526168" y="28676653"/>
            <a:chExt cx="4538845" cy="2394493"/>
          </a:xfrm>
        </p:grpSpPr>
        <p:grpSp>
          <p:nvGrpSpPr>
            <p:cNvPr id="297" name="Google Shape;297;p26"/>
            <p:cNvGrpSpPr/>
            <p:nvPr/>
          </p:nvGrpSpPr>
          <p:grpSpPr>
            <a:xfrm>
              <a:off x="1526168" y="28676653"/>
              <a:ext cx="4538845" cy="2394493"/>
              <a:chOff x="1526168" y="28676653"/>
              <a:chExt cx="4538845" cy="2394493"/>
            </a:xfrm>
          </p:grpSpPr>
          <p:sp>
            <p:nvSpPr>
              <p:cNvPr id="298" name="Google Shape;298;p26"/>
              <p:cNvSpPr/>
              <p:nvPr/>
            </p:nvSpPr>
            <p:spPr>
              <a:xfrm>
                <a:off x="1716676" y="29052547"/>
                <a:ext cx="4121195" cy="2018599"/>
              </a:xfrm>
              <a:prstGeom prst="rect">
                <a:avLst/>
              </a:prstGeom>
              <a:solidFill>
                <a:schemeClr val="accent1">
                  <a:alpha val="0"/>
                </a:schemeClr>
              </a:solidFill>
              <a:ln w="317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9" name="Google Shape;299;p26"/>
              <p:cNvSpPr txBox="1"/>
              <p:nvPr/>
            </p:nvSpPr>
            <p:spPr>
              <a:xfrm>
                <a:off x="1526168" y="28676653"/>
                <a:ext cx="4538845" cy="4308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200" b="1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Neutrino-Nucleus Interaction</a:t>
                </a:r>
                <a:endParaRPr/>
              </a:p>
            </p:txBody>
          </p:sp>
        </p:grpSp>
        <p:grpSp>
          <p:nvGrpSpPr>
            <p:cNvPr id="300" name="Google Shape;300;p26"/>
            <p:cNvGrpSpPr/>
            <p:nvPr/>
          </p:nvGrpSpPr>
          <p:grpSpPr>
            <a:xfrm>
              <a:off x="1786011" y="29118765"/>
              <a:ext cx="4187929" cy="1872864"/>
              <a:chOff x="1786011" y="29118765"/>
              <a:chExt cx="4187929" cy="1872864"/>
            </a:xfrm>
          </p:grpSpPr>
          <p:sp>
            <p:nvSpPr>
              <p:cNvPr id="301" name="Google Shape;301;p26"/>
              <p:cNvSpPr/>
              <p:nvPr/>
            </p:nvSpPr>
            <p:spPr>
              <a:xfrm>
                <a:off x="3004457" y="29162829"/>
                <a:ext cx="1828800" cy="1828800"/>
              </a:xfrm>
              <a:prstGeom prst="ellipse">
                <a:avLst/>
              </a:prstGeom>
              <a:solidFill>
                <a:srgbClr val="BFBFBF"/>
              </a:solidFill>
              <a:ln w="38100" cap="flat" cmpd="sng">
                <a:solidFill>
                  <a:srgbClr val="7F7F7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2" name="Google Shape;302;p26"/>
              <p:cNvSpPr/>
              <p:nvPr/>
            </p:nvSpPr>
            <p:spPr>
              <a:xfrm>
                <a:off x="3234589" y="29640272"/>
                <a:ext cx="228600" cy="228600"/>
              </a:xfrm>
              <a:prstGeom prst="ellipse">
                <a:avLst/>
              </a:prstGeom>
              <a:solidFill>
                <a:srgbClr val="FE424F"/>
              </a:solidFill>
              <a:ln w="34925" cap="flat" cmpd="sng">
                <a:solidFill>
                  <a:srgbClr val="FF0000">
                    <a:alpha val="89803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+</a:t>
                </a:r>
                <a:endParaRPr/>
              </a:p>
            </p:txBody>
          </p:sp>
          <p:sp>
            <p:nvSpPr>
              <p:cNvPr id="303" name="Google Shape;303;p26"/>
              <p:cNvSpPr/>
              <p:nvPr/>
            </p:nvSpPr>
            <p:spPr>
              <a:xfrm>
                <a:off x="3781697" y="29211406"/>
                <a:ext cx="228600" cy="228600"/>
              </a:xfrm>
              <a:prstGeom prst="ellipse">
                <a:avLst/>
              </a:prstGeom>
              <a:solidFill>
                <a:srgbClr val="FE424F"/>
              </a:solidFill>
              <a:ln w="34925" cap="flat" cmpd="sng">
                <a:solidFill>
                  <a:srgbClr val="FF0000">
                    <a:alpha val="89803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+</a:t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4" name="Google Shape;304;p26"/>
              <p:cNvSpPr/>
              <p:nvPr/>
            </p:nvSpPr>
            <p:spPr>
              <a:xfrm>
                <a:off x="3371749" y="30532088"/>
                <a:ext cx="228600" cy="228600"/>
              </a:xfrm>
              <a:prstGeom prst="ellipse">
                <a:avLst/>
              </a:prstGeom>
              <a:solidFill>
                <a:srgbClr val="FE424F"/>
              </a:solidFill>
              <a:ln w="34925" cap="flat" cmpd="sng">
                <a:solidFill>
                  <a:srgbClr val="FF0000">
                    <a:alpha val="89803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+</a:t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5" name="Google Shape;305;p26"/>
              <p:cNvSpPr/>
              <p:nvPr/>
            </p:nvSpPr>
            <p:spPr>
              <a:xfrm>
                <a:off x="3718542" y="30254867"/>
                <a:ext cx="228600" cy="228600"/>
              </a:xfrm>
              <a:prstGeom prst="ellipse">
                <a:avLst/>
              </a:prstGeom>
              <a:solidFill>
                <a:srgbClr val="FE424F"/>
              </a:solidFill>
              <a:ln w="34925" cap="flat" cmpd="sng">
                <a:solidFill>
                  <a:srgbClr val="FF0000">
                    <a:alpha val="89803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+</a:t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6" name="Google Shape;306;p26"/>
              <p:cNvSpPr/>
              <p:nvPr/>
            </p:nvSpPr>
            <p:spPr>
              <a:xfrm>
                <a:off x="4116670" y="30543467"/>
                <a:ext cx="228600" cy="228600"/>
              </a:xfrm>
              <a:prstGeom prst="ellipse">
                <a:avLst/>
              </a:prstGeom>
              <a:solidFill>
                <a:srgbClr val="FE424F"/>
              </a:solidFill>
              <a:ln w="34925" cap="flat" cmpd="sng">
                <a:solidFill>
                  <a:srgbClr val="FF0000">
                    <a:alpha val="89803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+</a:t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7" name="Google Shape;307;p26"/>
              <p:cNvSpPr/>
              <p:nvPr/>
            </p:nvSpPr>
            <p:spPr>
              <a:xfrm>
                <a:off x="3822113" y="29799620"/>
                <a:ext cx="228600" cy="228600"/>
              </a:xfrm>
              <a:prstGeom prst="ellipse">
                <a:avLst/>
              </a:prstGeom>
              <a:solidFill>
                <a:srgbClr val="FE424F"/>
              </a:solidFill>
              <a:ln w="34925" cap="flat" cmpd="sng">
                <a:solidFill>
                  <a:srgbClr val="FF0000">
                    <a:alpha val="89803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+</a:t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8" name="Google Shape;308;p26"/>
              <p:cNvSpPr/>
              <p:nvPr/>
            </p:nvSpPr>
            <p:spPr>
              <a:xfrm>
                <a:off x="4145468" y="29690490"/>
                <a:ext cx="228600" cy="228600"/>
              </a:xfrm>
              <a:prstGeom prst="ellipse">
                <a:avLst/>
              </a:prstGeom>
              <a:solidFill>
                <a:srgbClr val="FE424F"/>
              </a:solidFill>
              <a:ln w="34925" cap="flat" cmpd="sng">
                <a:solidFill>
                  <a:srgbClr val="FF0000">
                    <a:alpha val="89803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+</a:t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9" name="Google Shape;309;p26"/>
              <p:cNvSpPr/>
              <p:nvPr/>
            </p:nvSpPr>
            <p:spPr>
              <a:xfrm>
                <a:off x="4374068" y="30018198"/>
                <a:ext cx="228600" cy="228600"/>
              </a:xfrm>
              <a:prstGeom prst="ellipse">
                <a:avLst/>
              </a:prstGeom>
              <a:solidFill>
                <a:srgbClr val="FE424F"/>
              </a:solidFill>
              <a:ln w="34925" cap="flat" cmpd="sng">
                <a:solidFill>
                  <a:srgbClr val="FF0000">
                    <a:alpha val="89803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+</a:t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0" name="Google Shape;310;p26"/>
              <p:cNvSpPr/>
              <p:nvPr/>
            </p:nvSpPr>
            <p:spPr>
              <a:xfrm>
                <a:off x="3452347" y="29395764"/>
                <a:ext cx="228600" cy="228600"/>
              </a:xfrm>
              <a:prstGeom prst="ellipse">
                <a:avLst/>
              </a:prstGeom>
              <a:solidFill>
                <a:srgbClr val="00C4EF"/>
              </a:solidFill>
              <a:ln w="34925" cap="flat" cmpd="sng">
                <a:solidFill>
                  <a:srgbClr val="00B0F0">
                    <a:alpha val="89803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1" name="Google Shape;311;p26"/>
              <p:cNvSpPr/>
              <p:nvPr/>
            </p:nvSpPr>
            <p:spPr>
              <a:xfrm>
                <a:off x="3477681" y="29871786"/>
                <a:ext cx="228600" cy="228600"/>
              </a:xfrm>
              <a:prstGeom prst="ellipse">
                <a:avLst/>
              </a:prstGeom>
              <a:solidFill>
                <a:srgbClr val="00C4EF"/>
              </a:solidFill>
              <a:ln w="34925" cap="flat" cmpd="sng">
                <a:solidFill>
                  <a:srgbClr val="00B0F0">
                    <a:alpha val="89803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2" name="Google Shape;312;p26"/>
              <p:cNvSpPr/>
              <p:nvPr/>
            </p:nvSpPr>
            <p:spPr>
              <a:xfrm>
                <a:off x="3081815" y="29980547"/>
                <a:ext cx="228600" cy="228600"/>
              </a:xfrm>
              <a:prstGeom prst="ellipse">
                <a:avLst/>
              </a:prstGeom>
              <a:solidFill>
                <a:srgbClr val="00C4EF"/>
              </a:solidFill>
              <a:ln w="34925" cap="flat" cmpd="sng">
                <a:solidFill>
                  <a:srgbClr val="00B0F0">
                    <a:alpha val="89803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3" name="Google Shape;313;p26"/>
              <p:cNvSpPr/>
              <p:nvPr/>
            </p:nvSpPr>
            <p:spPr>
              <a:xfrm>
                <a:off x="3361237" y="30200193"/>
                <a:ext cx="228600" cy="228600"/>
              </a:xfrm>
              <a:prstGeom prst="ellipse">
                <a:avLst/>
              </a:prstGeom>
              <a:solidFill>
                <a:srgbClr val="00C4EF"/>
              </a:solidFill>
              <a:ln w="34925" cap="flat" cmpd="sng">
                <a:solidFill>
                  <a:srgbClr val="00B0F0">
                    <a:alpha val="89803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4" name="Google Shape;314;p26"/>
              <p:cNvSpPr/>
              <p:nvPr/>
            </p:nvSpPr>
            <p:spPr>
              <a:xfrm>
                <a:off x="3752001" y="30599718"/>
                <a:ext cx="228600" cy="228600"/>
              </a:xfrm>
              <a:prstGeom prst="ellipse">
                <a:avLst/>
              </a:prstGeom>
              <a:solidFill>
                <a:srgbClr val="00C4EF"/>
              </a:solidFill>
              <a:ln w="34925" cap="flat" cmpd="sng">
                <a:solidFill>
                  <a:srgbClr val="00B0F0">
                    <a:alpha val="89803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5" name="Google Shape;315;p26"/>
              <p:cNvSpPr/>
              <p:nvPr/>
            </p:nvSpPr>
            <p:spPr>
              <a:xfrm>
                <a:off x="4403070" y="30325278"/>
                <a:ext cx="228600" cy="228600"/>
              </a:xfrm>
              <a:prstGeom prst="ellipse">
                <a:avLst/>
              </a:prstGeom>
              <a:solidFill>
                <a:srgbClr val="00C4EF"/>
              </a:solidFill>
              <a:ln w="34925" cap="flat" cmpd="sng">
                <a:solidFill>
                  <a:srgbClr val="00B0F0">
                    <a:alpha val="89803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6" name="Google Shape;316;p26"/>
              <p:cNvSpPr/>
              <p:nvPr/>
            </p:nvSpPr>
            <p:spPr>
              <a:xfrm>
                <a:off x="4390690" y="29501967"/>
                <a:ext cx="228600" cy="228600"/>
              </a:xfrm>
              <a:prstGeom prst="ellipse">
                <a:avLst/>
              </a:prstGeom>
              <a:solidFill>
                <a:srgbClr val="00C4EF"/>
              </a:solidFill>
              <a:ln w="34925" cap="flat" cmpd="sng">
                <a:solidFill>
                  <a:srgbClr val="00B0F0">
                    <a:alpha val="89803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7" name="Google Shape;317;p26"/>
              <p:cNvSpPr/>
              <p:nvPr/>
            </p:nvSpPr>
            <p:spPr>
              <a:xfrm>
                <a:off x="4073056" y="30136272"/>
                <a:ext cx="228600" cy="228600"/>
              </a:xfrm>
              <a:prstGeom prst="ellipse">
                <a:avLst/>
              </a:prstGeom>
              <a:solidFill>
                <a:srgbClr val="00C4EF"/>
              </a:solidFill>
              <a:ln w="34925" cap="flat" cmpd="sng">
                <a:solidFill>
                  <a:srgbClr val="00B0F0">
                    <a:alpha val="89803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318" name="Google Shape;318;p26"/>
              <p:cNvCxnSpPr/>
              <p:nvPr/>
            </p:nvCxnSpPr>
            <p:spPr>
              <a:xfrm>
                <a:off x="1909944" y="29264888"/>
                <a:ext cx="1784097" cy="243549"/>
              </a:xfrm>
              <a:prstGeom prst="straightConnector1">
                <a:avLst/>
              </a:prstGeom>
              <a:noFill/>
              <a:ln w="44450" cap="flat" cmpd="sng">
                <a:solidFill>
                  <a:srgbClr val="EE66A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19" name="Google Shape;319;p26"/>
              <p:cNvCxnSpPr>
                <a:stCxn id="310" idx="6"/>
              </p:cNvCxnSpPr>
              <p:nvPr/>
            </p:nvCxnSpPr>
            <p:spPr>
              <a:xfrm rot="10800000" flipH="1">
                <a:off x="3680947" y="29349264"/>
                <a:ext cx="1889700" cy="160800"/>
              </a:xfrm>
              <a:prstGeom prst="straightConnector1">
                <a:avLst/>
              </a:prstGeom>
              <a:noFill/>
              <a:ln w="44450" cap="flat" cmpd="sng">
                <a:solidFill>
                  <a:srgbClr val="EE66A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sp>
            <p:nvSpPr>
              <p:cNvPr id="320" name="Google Shape;320;p26"/>
              <p:cNvSpPr txBox="1"/>
              <p:nvPr/>
            </p:nvSpPr>
            <p:spPr>
              <a:xfrm>
                <a:off x="1786011" y="29118765"/>
                <a:ext cx="464820" cy="553998"/>
              </a:xfrm>
              <a:prstGeom prst="rect">
                <a:avLst/>
              </a:prstGeom>
              <a:blipFill rotWithShape="1">
                <a:blip r:embed="rId12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>
                    <a:latin typeface="Arial"/>
                    <a:ea typeface="Arial"/>
                    <a:cs typeface="Arial"/>
                    <a:sym typeface="Arial"/>
                  </a:rPr>
                  <a:t> </a:t>
                </a:r>
                <a:endParaRPr/>
              </a:p>
            </p:txBody>
          </p:sp>
          <p:sp>
            <p:nvSpPr>
              <p:cNvPr id="321" name="Google Shape;321;p26"/>
              <p:cNvSpPr txBox="1"/>
              <p:nvPr/>
            </p:nvSpPr>
            <p:spPr>
              <a:xfrm rot="-344981">
                <a:off x="4865517" y="29314263"/>
                <a:ext cx="956260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lepton</a:t>
                </a:r>
                <a:endParaRPr/>
              </a:p>
            </p:txBody>
          </p:sp>
          <p:cxnSp>
            <p:nvCxnSpPr>
              <p:cNvPr id="322" name="Google Shape;322;p26"/>
              <p:cNvCxnSpPr>
                <a:stCxn id="307" idx="5"/>
                <a:endCxn id="317" idx="0"/>
              </p:cNvCxnSpPr>
              <p:nvPr/>
            </p:nvCxnSpPr>
            <p:spPr>
              <a:xfrm>
                <a:off x="4017235" y="29994742"/>
                <a:ext cx="170100" cy="141600"/>
              </a:xfrm>
              <a:prstGeom prst="straightConnector1">
                <a:avLst/>
              </a:prstGeom>
              <a:noFill/>
              <a:ln w="31750" cap="flat" cmpd="sng">
                <a:solidFill>
                  <a:srgbClr val="EF625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23" name="Google Shape;323;p26"/>
              <p:cNvCxnSpPr>
                <a:stCxn id="317" idx="0"/>
                <a:endCxn id="309" idx="2"/>
              </p:cNvCxnSpPr>
              <p:nvPr/>
            </p:nvCxnSpPr>
            <p:spPr>
              <a:xfrm rot="10800000" flipH="1">
                <a:off x="4187356" y="30132372"/>
                <a:ext cx="186600" cy="3900"/>
              </a:xfrm>
              <a:prstGeom prst="straightConnector1">
                <a:avLst/>
              </a:prstGeom>
              <a:noFill/>
              <a:ln w="31750" cap="flat" cmpd="sng">
                <a:solidFill>
                  <a:srgbClr val="EF625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24" name="Google Shape;324;p26"/>
              <p:cNvCxnSpPr>
                <a:stCxn id="309" idx="6"/>
              </p:cNvCxnSpPr>
              <p:nvPr/>
            </p:nvCxnSpPr>
            <p:spPr>
              <a:xfrm rot="10800000" flipH="1">
                <a:off x="4602668" y="30065598"/>
                <a:ext cx="472500" cy="66900"/>
              </a:xfrm>
              <a:prstGeom prst="straightConnector1">
                <a:avLst/>
              </a:prstGeom>
              <a:noFill/>
              <a:ln w="31750" cap="flat" cmpd="sng">
                <a:solidFill>
                  <a:srgbClr val="EF625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25" name="Google Shape;325;p26"/>
              <p:cNvCxnSpPr>
                <a:stCxn id="309" idx="6"/>
              </p:cNvCxnSpPr>
              <p:nvPr/>
            </p:nvCxnSpPr>
            <p:spPr>
              <a:xfrm>
                <a:off x="4602668" y="30132498"/>
                <a:ext cx="472500" cy="67800"/>
              </a:xfrm>
              <a:prstGeom prst="straightConnector1">
                <a:avLst/>
              </a:prstGeom>
              <a:noFill/>
              <a:ln w="31750" cap="flat" cmpd="sng">
                <a:solidFill>
                  <a:srgbClr val="EF625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26" name="Google Shape;326;p26"/>
              <p:cNvCxnSpPr>
                <a:stCxn id="309" idx="6"/>
              </p:cNvCxnSpPr>
              <p:nvPr/>
            </p:nvCxnSpPr>
            <p:spPr>
              <a:xfrm>
                <a:off x="4602668" y="30132498"/>
                <a:ext cx="417300" cy="248400"/>
              </a:xfrm>
              <a:prstGeom prst="straightConnector1">
                <a:avLst/>
              </a:prstGeom>
              <a:noFill/>
              <a:ln w="31750" cap="flat" cmpd="sng">
                <a:solidFill>
                  <a:srgbClr val="EF625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sp>
            <p:nvSpPr>
              <p:cNvPr id="327" name="Google Shape;327;p26"/>
              <p:cNvSpPr txBox="1"/>
              <p:nvPr/>
            </p:nvSpPr>
            <p:spPr>
              <a:xfrm>
                <a:off x="4824470" y="30317360"/>
                <a:ext cx="1149470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hadrons</a:t>
                </a:r>
                <a:endParaRPr/>
              </a:p>
            </p:txBody>
          </p:sp>
        </p:grpSp>
      </p:grpSp>
      <p:grpSp>
        <p:nvGrpSpPr>
          <p:cNvPr id="328" name="Google Shape;328;p26"/>
          <p:cNvGrpSpPr/>
          <p:nvPr/>
        </p:nvGrpSpPr>
        <p:grpSpPr>
          <a:xfrm>
            <a:off x="23452790" y="27269606"/>
            <a:ext cx="5158059" cy="4869781"/>
            <a:chOff x="23078065" y="6941013"/>
            <a:chExt cx="5158059" cy="4869781"/>
          </a:xfrm>
        </p:grpSpPr>
        <p:pic>
          <p:nvPicPr>
            <p:cNvPr id="329" name="Google Shape;329;p26" descr="A picture containing square&#10;&#10;Description automatically generated"/>
            <p:cNvPicPr preferRelativeResize="0"/>
            <p:nvPr/>
          </p:nvPicPr>
          <p:blipFill rotWithShape="1">
            <a:blip r:embed="rId13">
              <a:alphaModFix/>
            </a:blip>
            <a:srcRect/>
            <a:stretch/>
          </p:blipFill>
          <p:spPr>
            <a:xfrm>
              <a:off x="23078065" y="6941013"/>
              <a:ext cx="5155882" cy="4858761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30" name="Google Shape;330;p26"/>
            <p:cNvCxnSpPr/>
            <p:nvPr/>
          </p:nvCxnSpPr>
          <p:spPr>
            <a:xfrm>
              <a:off x="24783202" y="8565222"/>
              <a:ext cx="143123" cy="694495"/>
            </a:xfrm>
            <a:prstGeom prst="straightConnector1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331" name="Google Shape;331;p26"/>
            <p:cNvSpPr txBox="1"/>
            <p:nvPr/>
          </p:nvSpPr>
          <p:spPr>
            <a:xfrm>
              <a:off x="23595142" y="8211945"/>
              <a:ext cx="1676114" cy="5847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liquid argon target</a:t>
              </a:r>
              <a:endParaRPr/>
            </a:p>
          </p:txBody>
        </p:sp>
        <p:cxnSp>
          <p:nvCxnSpPr>
            <p:cNvPr id="332" name="Google Shape;332;p26"/>
            <p:cNvCxnSpPr/>
            <p:nvPr/>
          </p:nvCxnSpPr>
          <p:spPr>
            <a:xfrm>
              <a:off x="27104539" y="10358119"/>
              <a:ext cx="167449" cy="671335"/>
            </a:xfrm>
            <a:prstGeom prst="straightConnector1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333" name="Google Shape;333;p26"/>
            <p:cNvSpPr txBox="1"/>
            <p:nvPr/>
          </p:nvSpPr>
          <p:spPr>
            <a:xfrm>
              <a:off x="26404519" y="10979797"/>
              <a:ext cx="1831605" cy="8309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Muon Range Detector (MRD)</a:t>
              </a:r>
              <a:endParaRPr/>
            </a:p>
          </p:txBody>
        </p:sp>
        <p:sp>
          <p:nvSpPr>
            <p:cNvPr id="334" name="Google Shape;334;p26"/>
            <p:cNvSpPr txBox="1"/>
            <p:nvPr/>
          </p:nvSpPr>
          <p:spPr>
            <a:xfrm>
              <a:off x="23846152" y="10595821"/>
              <a:ext cx="1676114" cy="5847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Gd-loaded water</a:t>
              </a:r>
              <a:endParaRPr/>
            </a:p>
          </p:txBody>
        </p:sp>
      </p:grpSp>
      <p:grpSp>
        <p:nvGrpSpPr>
          <p:cNvPr id="335" name="Google Shape;335;p26"/>
          <p:cNvGrpSpPr/>
          <p:nvPr/>
        </p:nvGrpSpPr>
        <p:grpSpPr>
          <a:xfrm>
            <a:off x="23000595" y="12456539"/>
            <a:ext cx="6761601" cy="5358636"/>
            <a:chOff x="23000595" y="12552791"/>
            <a:chExt cx="6761601" cy="5358636"/>
          </a:xfrm>
        </p:grpSpPr>
        <p:sp>
          <p:nvSpPr>
            <p:cNvPr id="336" name="Google Shape;336;p26"/>
            <p:cNvSpPr txBox="1"/>
            <p:nvPr/>
          </p:nvSpPr>
          <p:spPr>
            <a:xfrm>
              <a:off x="24380669" y="12552791"/>
              <a:ext cx="4325371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Proposed ANNIE Detector</a:t>
              </a:r>
              <a:endParaRPr/>
            </a:p>
          </p:txBody>
        </p:sp>
        <p:grpSp>
          <p:nvGrpSpPr>
            <p:cNvPr id="337" name="Google Shape;337;p26"/>
            <p:cNvGrpSpPr/>
            <p:nvPr/>
          </p:nvGrpSpPr>
          <p:grpSpPr>
            <a:xfrm>
              <a:off x="23000595" y="12747780"/>
              <a:ext cx="6761601" cy="5163647"/>
              <a:chOff x="18080924" y="6901223"/>
              <a:chExt cx="6761601" cy="5163647"/>
            </a:xfrm>
          </p:grpSpPr>
          <p:grpSp>
            <p:nvGrpSpPr>
              <p:cNvPr id="338" name="Google Shape;338;p26"/>
              <p:cNvGrpSpPr/>
              <p:nvPr/>
            </p:nvGrpSpPr>
            <p:grpSpPr>
              <a:xfrm>
                <a:off x="18209070" y="7134002"/>
                <a:ext cx="6633455" cy="4930868"/>
                <a:chOff x="17266784" y="7288323"/>
                <a:chExt cx="6633455" cy="4930868"/>
              </a:xfrm>
            </p:grpSpPr>
            <p:pic>
              <p:nvPicPr>
                <p:cNvPr id="339" name="Google Shape;339;p26" descr="page6image55420672"/>
                <p:cNvPicPr preferRelativeResize="0"/>
                <p:nvPr/>
              </p:nvPicPr>
              <p:blipFill rotWithShape="1">
                <a:blip r:embed="rId8">
                  <a:alphaModFix/>
                </a:blip>
                <a:srcRect/>
                <a:stretch/>
              </p:blipFill>
              <p:spPr>
                <a:xfrm>
                  <a:off x="17266784" y="7288323"/>
                  <a:ext cx="6633455" cy="493086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340" name="Google Shape;340;p26"/>
                <p:cNvSpPr/>
                <p:nvPr/>
              </p:nvSpPr>
              <p:spPr>
                <a:xfrm>
                  <a:off x="19792950" y="10394950"/>
                  <a:ext cx="263684" cy="485775"/>
                </a:xfrm>
                <a:prstGeom prst="rect">
                  <a:avLst/>
                </a:prstGeom>
                <a:solidFill>
                  <a:srgbClr val="74B45E"/>
                </a:solidFill>
                <a:ln w="9525" cap="flat" cmpd="sng">
                  <a:solidFill>
                    <a:srgbClr val="3D4142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41" name="Google Shape;341;p26"/>
                <p:cNvSpPr/>
                <p:nvPr/>
              </p:nvSpPr>
              <p:spPr>
                <a:xfrm>
                  <a:off x="19987566" y="10599566"/>
                  <a:ext cx="46215" cy="74795"/>
                </a:xfrm>
                <a:prstGeom prst="ellipse">
                  <a:avLst/>
                </a:prstGeom>
                <a:solidFill>
                  <a:srgbClr val="5A6A82"/>
                </a:solidFill>
                <a:ln w="9525" cap="flat" cmpd="sng">
                  <a:solidFill>
                    <a:srgbClr val="323540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42" name="Google Shape;342;p26"/>
                <p:cNvSpPr/>
                <p:nvPr/>
              </p:nvSpPr>
              <p:spPr>
                <a:xfrm>
                  <a:off x="19987565" y="10762880"/>
                  <a:ext cx="46215" cy="74795"/>
                </a:xfrm>
                <a:prstGeom prst="ellipse">
                  <a:avLst/>
                </a:prstGeom>
                <a:solidFill>
                  <a:srgbClr val="5A6A82"/>
                </a:solidFill>
                <a:ln w="9525" cap="flat" cmpd="sng">
                  <a:solidFill>
                    <a:srgbClr val="323540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43" name="Google Shape;343;p26"/>
                <p:cNvSpPr/>
                <p:nvPr/>
              </p:nvSpPr>
              <p:spPr>
                <a:xfrm>
                  <a:off x="19987565" y="10436252"/>
                  <a:ext cx="46215" cy="74795"/>
                </a:xfrm>
                <a:prstGeom prst="ellipse">
                  <a:avLst/>
                </a:prstGeom>
                <a:solidFill>
                  <a:srgbClr val="5A6A82"/>
                </a:solidFill>
                <a:ln w="9525" cap="flat" cmpd="sng">
                  <a:solidFill>
                    <a:srgbClr val="323540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cxnSp>
            <p:nvCxnSpPr>
              <p:cNvPr id="344" name="Google Shape;344;p26"/>
              <p:cNvCxnSpPr/>
              <p:nvPr/>
            </p:nvCxnSpPr>
            <p:spPr>
              <a:xfrm>
                <a:off x="19488278" y="7675046"/>
                <a:ext cx="1323581" cy="2565583"/>
              </a:xfrm>
              <a:prstGeom prst="straightConnector1">
                <a:avLst/>
              </a:prstGeom>
              <a:noFill/>
              <a:ln w="25400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sp>
            <p:nvSpPr>
              <p:cNvPr id="345" name="Google Shape;345;p26"/>
              <p:cNvSpPr txBox="1"/>
              <p:nvPr/>
            </p:nvSpPr>
            <p:spPr>
              <a:xfrm>
                <a:off x="18306366" y="7359819"/>
                <a:ext cx="1506515" cy="5847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0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liquid argon dewar</a:t>
                </a:r>
                <a:endParaRPr/>
              </a:p>
            </p:txBody>
          </p:sp>
          <p:cxnSp>
            <p:nvCxnSpPr>
              <p:cNvPr id="346" name="Google Shape;346;p26"/>
              <p:cNvCxnSpPr>
                <a:endCxn id="343" idx="1"/>
              </p:cNvCxnSpPr>
              <p:nvPr/>
            </p:nvCxnSpPr>
            <p:spPr>
              <a:xfrm>
                <a:off x="19739619" y="7201384"/>
                <a:ext cx="1197000" cy="309150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sp>
            <p:nvSpPr>
              <p:cNvPr id="347" name="Google Shape;347;p26"/>
              <p:cNvSpPr txBox="1"/>
              <p:nvPr/>
            </p:nvSpPr>
            <p:spPr>
              <a:xfrm>
                <a:off x="18080924" y="6901223"/>
                <a:ext cx="1745554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0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photosensors</a:t>
                </a:r>
                <a:endParaRPr/>
              </a:p>
            </p:txBody>
          </p:sp>
          <p:cxnSp>
            <p:nvCxnSpPr>
              <p:cNvPr id="348" name="Google Shape;348;p26"/>
              <p:cNvCxnSpPr/>
              <p:nvPr/>
            </p:nvCxnSpPr>
            <p:spPr>
              <a:xfrm rot="10800000" flipH="1">
                <a:off x="22879239" y="7646421"/>
                <a:ext cx="828900" cy="491738"/>
              </a:xfrm>
              <a:prstGeom prst="straightConnector1">
                <a:avLst/>
              </a:prstGeom>
              <a:noFill/>
              <a:ln w="25400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sp>
            <p:nvSpPr>
              <p:cNvPr id="349" name="Google Shape;349;p26"/>
              <p:cNvSpPr txBox="1"/>
              <p:nvPr/>
            </p:nvSpPr>
            <p:spPr>
              <a:xfrm>
                <a:off x="23300337" y="7265629"/>
                <a:ext cx="1469693" cy="5847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0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 electronics racks</a:t>
                </a:r>
                <a:endParaRPr/>
              </a:p>
            </p:txBody>
          </p:sp>
        </p:grpSp>
      </p:grpSp>
      <p:pic>
        <p:nvPicPr>
          <p:cNvPr id="350" name="Google Shape;350;p26" descr="A picture containing graphical user interface&#10;&#10;Description automatically generated"/>
          <p:cNvPicPr preferRelativeResize="0"/>
          <p:nvPr/>
        </p:nvPicPr>
        <p:blipFill rotWithShape="1">
          <a:blip r:embed="rId14">
            <a:alphaModFix/>
          </a:blip>
          <a:srcRect l="2560" t="5314" r="9823" b="40252"/>
          <a:stretch/>
        </p:blipFill>
        <p:spPr>
          <a:xfrm>
            <a:off x="30274485" y="5744743"/>
            <a:ext cx="13082016" cy="4327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26" descr="Graphical user interface&#10;&#10;Description automatically generated with medium confidence"/>
          <p:cNvPicPr preferRelativeResize="0"/>
          <p:nvPr/>
        </p:nvPicPr>
        <p:blipFill rotWithShape="1">
          <a:blip r:embed="rId15">
            <a:alphaModFix/>
          </a:blip>
          <a:srcRect l="2477" t="5603" r="9639" b="40419"/>
          <a:stretch/>
        </p:blipFill>
        <p:spPr>
          <a:xfrm>
            <a:off x="30284856" y="10110225"/>
            <a:ext cx="13092910" cy="4281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26" descr="A picture containing text, transport, wheel&#10;&#10;Description automatically generated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40741156" y="29936"/>
            <a:ext cx="3103744" cy="311996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3" name="Google Shape;353;p26"/>
          <p:cNvGrpSpPr/>
          <p:nvPr/>
        </p:nvGrpSpPr>
        <p:grpSpPr>
          <a:xfrm>
            <a:off x="0" y="457200"/>
            <a:ext cx="31677430" cy="1280159"/>
            <a:chOff x="0" y="335742"/>
            <a:chExt cx="31825127" cy="1120310"/>
          </a:xfrm>
        </p:grpSpPr>
        <p:sp>
          <p:nvSpPr>
            <p:cNvPr id="354" name="Google Shape;354;p26"/>
            <p:cNvSpPr/>
            <p:nvPr/>
          </p:nvSpPr>
          <p:spPr>
            <a:xfrm>
              <a:off x="0" y="335742"/>
              <a:ext cx="31825127" cy="1120310"/>
            </a:xfrm>
            <a:prstGeom prst="snip1Rect">
              <a:avLst>
                <a:gd name="adj" fmla="val 16667"/>
              </a:avLst>
            </a:prstGeom>
            <a:solidFill>
              <a:srgbClr val="B7527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2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" name="Google Shape;355;p26"/>
            <p:cNvSpPr txBox="1"/>
            <p:nvPr/>
          </p:nvSpPr>
          <p:spPr>
            <a:xfrm>
              <a:off x="112134" y="370144"/>
              <a:ext cx="31548944" cy="10504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200" b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Feasibility Study For Neutrino-Argon Interaction Measurement in ANNIE</a:t>
              </a:r>
              <a:endParaRPr/>
            </a:p>
          </p:txBody>
        </p:sp>
      </p:grpSp>
      <p:sp>
        <p:nvSpPr>
          <p:cNvPr id="356" name="Google Shape;356;p26"/>
          <p:cNvSpPr/>
          <p:nvPr/>
        </p:nvSpPr>
        <p:spPr>
          <a:xfrm rot="10800000" flipH="1">
            <a:off x="-1" y="1737360"/>
            <a:ext cx="18338801" cy="1005840"/>
          </a:xfrm>
          <a:prstGeom prst="snip1Rect">
            <a:avLst>
              <a:gd name="adj" fmla="val 16667"/>
            </a:avLst>
          </a:prstGeom>
          <a:solidFill>
            <a:srgbClr val="E2BCC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2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7" name="Google Shape;357;p26"/>
          <p:cNvSpPr txBox="1"/>
          <p:nvPr/>
        </p:nvSpPr>
        <p:spPr>
          <a:xfrm>
            <a:off x="108921" y="1773750"/>
            <a:ext cx="11350251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b="1">
                <a:solidFill>
                  <a:srgbClr val="002553"/>
                </a:solidFill>
                <a:latin typeface="Arial"/>
                <a:ea typeface="Arial"/>
                <a:cs typeface="Arial"/>
                <a:sym typeface="Arial"/>
              </a:rPr>
              <a:t>Noah Everett, Dr. Jingbo Wang</a:t>
            </a:r>
            <a:endParaRPr/>
          </a:p>
        </p:txBody>
      </p:sp>
      <p:pic>
        <p:nvPicPr>
          <p:cNvPr id="358" name="Google Shape;358;p26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12168467" y="1841846"/>
            <a:ext cx="5985630" cy="78013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9" name="Google Shape;359;p26"/>
          <p:cNvCxnSpPr/>
          <p:nvPr/>
        </p:nvCxnSpPr>
        <p:spPr>
          <a:xfrm>
            <a:off x="10511452" y="30875058"/>
            <a:ext cx="168823" cy="176648"/>
          </a:xfrm>
          <a:prstGeom prst="straightConnector1">
            <a:avLst/>
          </a:prstGeom>
          <a:noFill/>
          <a:ln w="28575" cap="flat" cmpd="sng">
            <a:solidFill>
              <a:srgbClr val="D8D8D8"/>
            </a:solidFill>
            <a:prstDash val="dot"/>
            <a:miter lim="800000"/>
            <a:headEnd type="none" w="sm" len="sm"/>
            <a:tailEnd type="triangle" w="med" len="med"/>
          </a:ln>
        </p:spPr>
      </p:cxnSp>
      <p:sp>
        <p:nvSpPr>
          <p:cNvPr id="360" name="Google Shape;360;p26"/>
          <p:cNvSpPr txBox="1"/>
          <p:nvPr/>
        </p:nvSpPr>
        <p:spPr>
          <a:xfrm>
            <a:off x="10356369" y="30798345"/>
            <a:ext cx="17675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q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0" name="Google Shape;590;p29"/>
          <p:cNvGrpSpPr/>
          <p:nvPr/>
        </p:nvGrpSpPr>
        <p:grpSpPr>
          <a:xfrm>
            <a:off x="-30758534" y="-18985713"/>
            <a:ext cx="26228842" cy="20164836"/>
            <a:chOff x="-30993347" y="24496385"/>
            <a:chExt cx="26228842" cy="20164836"/>
          </a:xfrm>
        </p:grpSpPr>
        <p:sp>
          <p:nvSpPr>
            <p:cNvPr id="591" name="Google Shape;591;p29"/>
            <p:cNvSpPr/>
            <p:nvPr/>
          </p:nvSpPr>
          <p:spPr>
            <a:xfrm>
              <a:off x="-30993347" y="24496385"/>
              <a:ext cx="26228842" cy="20164836"/>
            </a:xfrm>
            <a:prstGeom prst="rect">
              <a:avLst/>
            </a:prstGeom>
            <a:solidFill>
              <a:schemeClr val="accent1"/>
            </a:solidFill>
            <a:ln w="12700" cap="flat" cmpd="sng">
              <a:solidFill>
                <a:srgbClr val="78846A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2" name="Google Shape;592;p29"/>
            <p:cNvSpPr txBox="1"/>
            <p:nvPr/>
          </p:nvSpPr>
          <p:spPr>
            <a:xfrm>
              <a:off x="-30618690" y="24685742"/>
              <a:ext cx="14575387" cy="23083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Backup Neutrino Interaction figures:</a:t>
              </a:r>
              <a:endParaRPr/>
            </a:p>
          </p:txBody>
        </p:sp>
      </p:grpSp>
      <p:grpSp>
        <p:nvGrpSpPr>
          <p:cNvPr id="593" name="Google Shape;593;p29"/>
          <p:cNvGrpSpPr/>
          <p:nvPr/>
        </p:nvGrpSpPr>
        <p:grpSpPr>
          <a:xfrm>
            <a:off x="-30701571" y="2463537"/>
            <a:ext cx="26228842" cy="20164836"/>
            <a:chOff x="-30993347" y="24496385"/>
            <a:chExt cx="26228842" cy="20164836"/>
          </a:xfrm>
        </p:grpSpPr>
        <p:sp>
          <p:nvSpPr>
            <p:cNvPr id="594" name="Google Shape;594;p29"/>
            <p:cNvSpPr/>
            <p:nvPr/>
          </p:nvSpPr>
          <p:spPr>
            <a:xfrm>
              <a:off x="-30993347" y="24496385"/>
              <a:ext cx="26228842" cy="20164836"/>
            </a:xfrm>
            <a:prstGeom prst="rect">
              <a:avLst/>
            </a:prstGeom>
            <a:solidFill>
              <a:schemeClr val="accent1"/>
            </a:solidFill>
            <a:ln w="12700" cap="flat" cmpd="sng">
              <a:solidFill>
                <a:srgbClr val="78846A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5" name="Google Shape;595;p29"/>
            <p:cNvSpPr txBox="1"/>
            <p:nvPr/>
          </p:nvSpPr>
          <p:spPr>
            <a:xfrm>
              <a:off x="-30618689" y="24685742"/>
              <a:ext cx="13367058" cy="120032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Backup BNB figures:</a:t>
              </a:r>
              <a:endParaRPr/>
            </a:p>
          </p:txBody>
        </p:sp>
      </p:grpSp>
      <p:grpSp>
        <p:nvGrpSpPr>
          <p:cNvPr id="596" name="Google Shape;596;p29"/>
          <p:cNvGrpSpPr/>
          <p:nvPr/>
        </p:nvGrpSpPr>
        <p:grpSpPr>
          <a:xfrm>
            <a:off x="-30993347" y="24496385"/>
            <a:ext cx="26228842" cy="20164836"/>
            <a:chOff x="-30993347" y="24496385"/>
            <a:chExt cx="26228842" cy="20164836"/>
          </a:xfrm>
        </p:grpSpPr>
        <p:sp>
          <p:nvSpPr>
            <p:cNvPr id="597" name="Google Shape;597;p29"/>
            <p:cNvSpPr/>
            <p:nvPr/>
          </p:nvSpPr>
          <p:spPr>
            <a:xfrm>
              <a:off x="-30993347" y="24496385"/>
              <a:ext cx="26228842" cy="20164836"/>
            </a:xfrm>
            <a:prstGeom prst="rect">
              <a:avLst/>
            </a:prstGeom>
            <a:solidFill>
              <a:schemeClr val="accent1"/>
            </a:solidFill>
            <a:ln w="12700" cap="flat" cmpd="sng">
              <a:solidFill>
                <a:srgbClr val="78846A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8" name="Google Shape;598;p29"/>
            <p:cNvSpPr txBox="1"/>
            <p:nvPr/>
          </p:nvSpPr>
          <p:spPr>
            <a:xfrm>
              <a:off x="-30618689" y="24685742"/>
              <a:ext cx="13367058" cy="120032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Backup ANNIE figures:</a:t>
              </a:r>
              <a:endParaRPr/>
            </a:p>
          </p:txBody>
        </p:sp>
      </p:grpSp>
      <p:pic>
        <p:nvPicPr>
          <p:cNvPr id="599" name="Google Shape;599;p29" descr="page3image35034192"/>
          <p:cNvPicPr preferRelativeResize="0"/>
          <p:nvPr/>
        </p:nvPicPr>
        <p:blipFill rotWithShape="1">
          <a:blip r:embed="rId3">
            <a:alphaModFix/>
          </a:blip>
          <a:srcRect r="1565"/>
          <a:stretch/>
        </p:blipFill>
        <p:spPr>
          <a:xfrm>
            <a:off x="-16418303" y="27352280"/>
            <a:ext cx="10261017" cy="28287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00" name="Google Shape;600;p29" descr="A picture containing square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2009058" y="39080189"/>
            <a:ext cx="2785642" cy="2625113"/>
          </a:xfrm>
          <a:prstGeom prst="rect">
            <a:avLst/>
          </a:prstGeom>
          <a:noFill/>
          <a:ln>
            <a:noFill/>
          </a:ln>
        </p:spPr>
      </p:pic>
      <p:pic>
        <p:nvPicPr>
          <p:cNvPr id="601" name="Google Shape;601;p29" descr="page26image38162816"/>
          <p:cNvPicPr preferRelativeResize="0"/>
          <p:nvPr/>
        </p:nvPicPr>
        <p:blipFill rotWithShape="1">
          <a:blip r:embed="rId5">
            <a:alphaModFix/>
          </a:blip>
          <a:srcRect l="3713" t="5839" r="3789" b="3488"/>
          <a:stretch/>
        </p:blipFill>
        <p:spPr>
          <a:xfrm>
            <a:off x="-12813615" y="31599218"/>
            <a:ext cx="5955782" cy="480198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2" name="Google Shape;602;p29"/>
          <p:cNvGrpSpPr/>
          <p:nvPr/>
        </p:nvGrpSpPr>
        <p:grpSpPr>
          <a:xfrm>
            <a:off x="-30175093" y="32426566"/>
            <a:ext cx="6633455" cy="5356151"/>
            <a:chOff x="18209070" y="6708719"/>
            <a:chExt cx="6633455" cy="5356151"/>
          </a:xfrm>
        </p:grpSpPr>
        <p:grpSp>
          <p:nvGrpSpPr>
            <p:cNvPr id="603" name="Google Shape;603;p29"/>
            <p:cNvGrpSpPr/>
            <p:nvPr/>
          </p:nvGrpSpPr>
          <p:grpSpPr>
            <a:xfrm>
              <a:off x="18209070" y="7134002"/>
              <a:ext cx="6633455" cy="4930868"/>
              <a:chOff x="17266784" y="7288323"/>
              <a:chExt cx="6633455" cy="4930868"/>
            </a:xfrm>
          </p:grpSpPr>
          <p:pic>
            <p:nvPicPr>
              <p:cNvPr id="604" name="Google Shape;604;p29" descr="page6image55420672"/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>
                <a:off x="17266784" y="7288323"/>
                <a:ext cx="6633455" cy="493086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605" name="Google Shape;605;p29"/>
              <p:cNvSpPr/>
              <p:nvPr/>
            </p:nvSpPr>
            <p:spPr>
              <a:xfrm>
                <a:off x="19792950" y="10394950"/>
                <a:ext cx="263684" cy="485775"/>
              </a:xfrm>
              <a:prstGeom prst="rect">
                <a:avLst/>
              </a:prstGeom>
              <a:solidFill>
                <a:srgbClr val="74B45E"/>
              </a:solidFill>
              <a:ln w="9525" cap="flat" cmpd="sng">
                <a:solidFill>
                  <a:srgbClr val="3D414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6" name="Google Shape;606;p29"/>
              <p:cNvSpPr/>
              <p:nvPr/>
            </p:nvSpPr>
            <p:spPr>
              <a:xfrm>
                <a:off x="19987566" y="10599566"/>
                <a:ext cx="46215" cy="74795"/>
              </a:xfrm>
              <a:prstGeom prst="ellipse">
                <a:avLst/>
              </a:prstGeom>
              <a:solidFill>
                <a:srgbClr val="5A6A82"/>
              </a:solidFill>
              <a:ln w="9525" cap="flat" cmpd="sng">
                <a:solidFill>
                  <a:srgbClr val="32354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7" name="Google Shape;607;p29"/>
              <p:cNvSpPr/>
              <p:nvPr/>
            </p:nvSpPr>
            <p:spPr>
              <a:xfrm>
                <a:off x="19987565" y="10762880"/>
                <a:ext cx="46215" cy="74795"/>
              </a:xfrm>
              <a:prstGeom prst="ellipse">
                <a:avLst/>
              </a:prstGeom>
              <a:solidFill>
                <a:srgbClr val="5A6A82"/>
              </a:solidFill>
              <a:ln w="9525" cap="flat" cmpd="sng">
                <a:solidFill>
                  <a:srgbClr val="32354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8" name="Google Shape;608;p29"/>
              <p:cNvSpPr/>
              <p:nvPr/>
            </p:nvSpPr>
            <p:spPr>
              <a:xfrm>
                <a:off x="19987565" y="10436252"/>
                <a:ext cx="46215" cy="74795"/>
              </a:xfrm>
              <a:prstGeom prst="ellipse">
                <a:avLst/>
              </a:prstGeom>
              <a:solidFill>
                <a:srgbClr val="5A6A82"/>
              </a:solidFill>
              <a:ln w="9525" cap="flat" cmpd="sng">
                <a:solidFill>
                  <a:srgbClr val="32354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609" name="Google Shape;609;p29"/>
            <p:cNvCxnSpPr/>
            <p:nvPr/>
          </p:nvCxnSpPr>
          <p:spPr>
            <a:xfrm>
              <a:off x="19541989" y="7671801"/>
              <a:ext cx="1269870" cy="2568828"/>
            </a:xfrm>
            <a:prstGeom prst="straightConnector1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610" name="Google Shape;610;p29"/>
            <p:cNvSpPr txBox="1"/>
            <p:nvPr/>
          </p:nvSpPr>
          <p:spPr>
            <a:xfrm>
              <a:off x="18433003" y="7271644"/>
              <a:ext cx="1481115" cy="8309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liquid argon dewar</a:t>
              </a:r>
              <a:endParaRPr/>
            </a:p>
          </p:txBody>
        </p:sp>
        <p:cxnSp>
          <p:nvCxnSpPr>
            <p:cNvPr id="611" name="Google Shape;611;p29"/>
            <p:cNvCxnSpPr>
              <a:endCxn id="608" idx="1"/>
            </p:cNvCxnSpPr>
            <p:nvPr/>
          </p:nvCxnSpPr>
          <p:spPr>
            <a:xfrm>
              <a:off x="19748919" y="6967984"/>
              <a:ext cx="1187700" cy="3324900"/>
            </a:xfrm>
            <a:prstGeom prst="straightConnector1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612" name="Google Shape;612;p29"/>
            <p:cNvSpPr txBox="1"/>
            <p:nvPr/>
          </p:nvSpPr>
          <p:spPr>
            <a:xfrm>
              <a:off x="18209070" y="6708719"/>
              <a:ext cx="1617407" cy="7078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photosensors</a:t>
              </a:r>
              <a:endParaRPr/>
            </a:p>
          </p:txBody>
        </p:sp>
        <p:cxnSp>
          <p:nvCxnSpPr>
            <p:cNvPr id="613" name="Google Shape;613;p29"/>
            <p:cNvCxnSpPr/>
            <p:nvPr/>
          </p:nvCxnSpPr>
          <p:spPr>
            <a:xfrm rot="10800000" flipH="1">
              <a:off x="22879239" y="7646421"/>
              <a:ext cx="828900" cy="491738"/>
            </a:xfrm>
            <a:prstGeom prst="straightConnector1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614" name="Google Shape;614;p29"/>
            <p:cNvSpPr txBox="1"/>
            <p:nvPr/>
          </p:nvSpPr>
          <p:spPr>
            <a:xfrm>
              <a:off x="23268253" y="7265629"/>
              <a:ext cx="1469693" cy="8309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 electronics racks</a:t>
              </a:r>
              <a:endParaRPr/>
            </a:p>
          </p:txBody>
        </p:sp>
      </p:grpSp>
      <p:pic>
        <p:nvPicPr>
          <p:cNvPr id="615" name="Google Shape;615;p29" descr="Diagram&#10;&#10;Description automatically generated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-22686729" y="30431067"/>
            <a:ext cx="9230233" cy="7385662"/>
          </a:xfrm>
          <a:prstGeom prst="rect">
            <a:avLst/>
          </a:prstGeom>
          <a:noFill/>
          <a:ln>
            <a:noFill/>
          </a:ln>
        </p:spPr>
      </p:pic>
      <p:pic>
        <p:nvPicPr>
          <p:cNvPr id="616" name="Google Shape;616;p29" descr="Diagram&#10;&#10;Description automatically generated"/>
          <p:cNvPicPr preferRelativeResize="0"/>
          <p:nvPr/>
        </p:nvPicPr>
        <p:blipFill rotWithShape="1">
          <a:blip r:embed="rId8">
            <a:alphaModFix/>
          </a:blip>
          <a:srcRect l="-14" t="51317" r="74899"/>
          <a:stretch/>
        </p:blipFill>
        <p:spPr>
          <a:xfrm>
            <a:off x="-13484365" y="-11453610"/>
            <a:ext cx="6172200" cy="5100629"/>
          </a:xfrm>
          <a:prstGeom prst="rect">
            <a:avLst/>
          </a:prstGeom>
          <a:noFill/>
          <a:ln>
            <a:noFill/>
          </a:ln>
        </p:spPr>
      </p:pic>
      <p:pic>
        <p:nvPicPr>
          <p:cNvPr id="617" name="Google Shape;617;p29" descr="Diagram&#10;&#10;Description automatically generated"/>
          <p:cNvPicPr preferRelativeResize="0"/>
          <p:nvPr/>
        </p:nvPicPr>
        <p:blipFill rotWithShape="1">
          <a:blip r:embed="rId8">
            <a:alphaModFix/>
          </a:blip>
          <a:srcRect l="26931" r="47137" b="50318"/>
          <a:stretch/>
        </p:blipFill>
        <p:spPr>
          <a:xfrm>
            <a:off x="-13684390" y="-17301107"/>
            <a:ext cx="6372225" cy="520529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8" name="Google Shape;618;p29" descr="Diagram&#10;&#10;Description automatically generated"/>
          <p:cNvPicPr preferRelativeResize="0"/>
          <p:nvPr/>
        </p:nvPicPr>
        <p:blipFill rotWithShape="1">
          <a:blip r:embed="rId8">
            <a:alphaModFix/>
          </a:blip>
          <a:srcRect l="388" r="74496" b="54112"/>
          <a:stretch/>
        </p:blipFill>
        <p:spPr>
          <a:xfrm>
            <a:off x="-20673250" y="-17523725"/>
            <a:ext cx="6172200" cy="4807962"/>
          </a:xfrm>
          <a:prstGeom prst="rect">
            <a:avLst/>
          </a:prstGeom>
          <a:noFill/>
          <a:ln>
            <a:noFill/>
          </a:ln>
        </p:spPr>
      </p:pic>
      <p:pic>
        <p:nvPicPr>
          <p:cNvPr id="619" name="Google Shape;619;p29" descr="page60image41652048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-29589771" y="-12132519"/>
            <a:ext cx="10591800" cy="83058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20" name="Google Shape;620;p29"/>
          <p:cNvGrpSpPr/>
          <p:nvPr/>
        </p:nvGrpSpPr>
        <p:grpSpPr>
          <a:xfrm>
            <a:off x="-21188784" y="-3887601"/>
            <a:ext cx="16260508" cy="4406084"/>
            <a:chOff x="967153" y="14543570"/>
            <a:chExt cx="9943724" cy="2694435"/>
          </a:xfrm>
        </p:grpSpPr>
        <p:grpSp>
          <p:nvGrpSpPr>
            <p:cNvPr id="621" name="Google Shape;621;p29"/>
            <p:cNvGrpSpPr/>
            <p:nvPr/>
          </p:nvGrpSpPr>
          <p:grpSpPr>
            <a:xfrm>
              <a:off x="967153" y="14543570"/>
              <a:ext cx="9943724" cy="2694435"/>
              <a:chOff x="975946" y="14520903"/>
              <a:chExt cx="8796151" cy="2383479"/>
            </a:xfrm>
          </p:grpSpPr>
          <p:pic>
            <p:nvPicPr>
              <p:cNvPr id="622" name="Google Shape;622;p29" descr="Diagram&#10;&#10;Description automatically generated"/>
              <p:cNvPicPr preferRelativeResize="0"/>
              <p:nvPr/>
            </p:nvPicPr>
            <p:blipFill rotWithShape="1">
              <a:blip r:embed="rId8">
                <a:alphaModFix/>
              </a:blip>
              <a:srcRect l="-292" t="51318" r="74899" b="-516"/>
              <a:stretch/>
            </p:blipFill>
            <p:spPr>
              <a:xfrm>
                <a:off x="6886766" y="14520903"/>
                <a:ext cx="2885331" cy="2383478"/>
              </a:xfrm>
              <a:prstGeom prst="rect">
                <a:avLst/>
              </a:prstGeom>
              <a:noFill/>
              <a:ln w="4127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</p:pic>
          <p:pic>
            <p:nvPicPr>
              <p:cNvPr id="623" name="Google Shape;623;p29" descr="Diagram&#10;&#10;Description automatically generated"/>
              <p:cNvPicPr preferRelativeResize="0"/>
              <p:nvPr/>
            </p:nvPicPr>
            <p:blipFill rotWithShape="1">
              <a:blip r:embed="rId8">
                <a:alphaModFix/>
              </a:blip>
              <a:srcRect l="27285" t="799" r="47125" b="50000"/>
              <a:stretch/>
            </p:blipFill>
            <p:spPr>
              <a:xfrm>
                <a:off x="3947742" y="14520903"/>
                <a:ext cx="2907578" cy="2383478"/>
              </a:xfrm>
              <a:prstGeom prst="rect">
                <a:avLst/>
              </a:prstGeom>
              <a:noFill/>
              <a:ln w="4127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</p:pic>
          <p:pic>
            <p:nvPicPr>
              <p:cNvPr id="624" name="Google Shape;624;p29" descr="Diagram&#10;&#10;Description automatically generated"/>
              <p:cNvPicPr preferRelativeResize="0"/>
              <p:nvPr/>
            </p:nvPicPr>
            <p:blipFill rotWithShape="1">
              <a:blip r:embed="rId8">
                <a:alphaModFix/>
              </a:blip>
              <a:srcRect l="159" r="73963" b="50801"/>
              <a:stretch/>
            </p:blipFill>
            <p:spPr>
              <a:xfrm>
                <a:off x="975946" y="14520904"/>
                <a:ext cx="2940350" cy="2383478"/>
              </a:xfrm>
              <a:prstGeom prst="rect">
                <a:avLst/>
              </a:prstGeom>
              <a:noFill/>
              <a:ln w="4127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</p:pic>
        </p:grpSp>
        <p:sp>
          <p:nvSpPr>
            <p:cNvPr id="625" name="Google Shape;625;p29"/>
            <p:cNvSpPr/>
            <p:nvPr/>
          </p:nvSpPr>
          <p:spPr>
            <a:xfrm>
              <a:off x="1138779" y="14545167"/>
              <a:ext cx="2980703" cy="301548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Quasi-elastic scattering</a:t>
              </a:r>
              <a:endParaRPr/>
            </a:p>
          </p:txBody>
        </p:sp>
        <p:sp>
          <p:nvSpPr>
            <p:cNvPr id="626" name="Google Shape;626;p29"/>
            <p:cNvSpPr/>
            <p:nvPr/>
          </p:nvSpPr>
          <p:spPr>
            <a:xfrm>
              <a:off x="4339233" y="14543570"/>
              <a:ext cx="3261760" cy="301548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Deep inelastic scattering</a:t>
              </a:r>
              <a:endParaRPr/>
            </a:p>
          </p:txBody>
        </p:sp>
        <p:sp>
          <p:nvSpPr>
            <p:cNvPr id="627" name="Google Shape;627;p29"/>
            <p:cNvSpPr/>
            <p:nvPr/>
          </p:nvSpPr>
          <p:spPr>
            <a:xfrm>
              <a:off x="7674453" y="14549633"/>
              <a:ext cx="3211088" cy="301548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Resonant pion production</a:t>
              </a:r>
              <a:endParaRPr/>
            </a:p>
          </p:txBody>
        </p:sp>
        <p:sp>
          <p:nvSpPr>
            <p:cNvPr id="628" name="Google Shape;628;p29"/>
            <p:cNvSpPr/>
            <p:nvPr/>
          </p:nvSpPr>
          <p:spPr>
            <a:xfrm>
              <a:off x="7806153" y="14851181"/>
              <a:ext cx="2933444" cy="245624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29" name="Google Shape;629;p29"/>
          <p:cNvGrpSpPr/>
          <p:nvPr/>
        </p:nvGrpSpPr>
        <p:grpSpPr>
          <a:xfrm>
            <a:off x="-30618689" y="38295136"/>
            <a:ext cx="7422295" cy="3637916"/>
            <a:chOff x="22167443" y="7762334"/>
            <a:chExt cx="7422295" cy="3637916"/>
          </a:xfrm>
        </p:grpSpPr>
        <p:pic>
          <p:nvPicPr>
            <p:cNvPr id="630" name="Google Shape;630;p29" descr="A picture containing square&#10;&#10;Description automatically generated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3949610" y="7762334"/>
              <a:ext cx="3860380" cy="3637916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631" name="Google Shape;631;p29"/>
            <p:cNvCxnSpPr/>
            <p:nvPr/>
          </p:nvCxnSpPr>
          <p:spPr>
            <a:xfrm>
              <a:off x="23707261" y="8460954"/>
              <a:ext cx="1268714" cy="1025469"/>
            </a:xfrm>
            <a:prstGeom prst="straightConnector1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632" name="Google Shape;632;p29"/>
            <p:cNvSpPr txBox="1"/>
            <p:nvPr/>
          </p:nvSpPr>
          <p:spPr>
            <a:xfrm>
              <a:off x="22377608" y="8140180"/>
              <a:ext cx="1676114" cy="5847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liquid argon dewar</a:t>
              </a:r>
              <a:endParaRPr/>
            </a:p>
          </p:txBody>
        </p:sp>
        <p:cxnSp>
          <p:nvCxnSpPr>
            <p:cNvPr id="633" name="Google Shape;633;p29"/>
            <p:cNvCxnSpPr/>
            <p:nvPr/>
          </p:nvCxnSpPr>
          <p:spPr>
            <a:xfrm flipH="1">
              <a:off x="27576660" y="9386371"/>
              <a:ext cx="642032" cy="473573"/>
            </a:xfrm>
            <a:prstGeom prst="straightConnector1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634" name="Google Shape;634;p29"/>
            <p:cNvSpPr txBox="1"/>
            <p:nvPr/>
          </p:nvSpPr>
          <p:spPr>
            <a:xfrm>
              <a:off x="27758133" y="8792160"/>
              <a:ext cx="1831605" cy="8309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Muon Range Detector (MRD)</a:t>
              </a:r>
              <a:endParaRPr/>
            </a:p>
          </p:txBody>
        </p:sp>
        <p:cxnSp>
          <p:nvCxnSpPr>
            <p:cNvPr id="635" name="Google Shape;635;p29"/>
            <p:cNvCxnSpPr/>
            <p:nvPr/>
          </p:nvCxnSpPr>
          <p:spPr>
            <a:xfrm>
              <a:off x="23432941" y="9859944"/>
              <a:ext cx="704326" cy="516010"/>
            </a:xfrm>
            <a:prstGeom prst="straightConnector1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636" name="Google Shape;636;p29"/>
            <p:cNvSpPr txBox="1"/>
            <p:nvPr/>
          </p:nvSpPr>
          <p:spPr>
            <a:xfrm>
              <a:off x="22167443" y="9501989"/>
              <a:ext cx="1676114" cy="5847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Gd-loaded water</a:t>
              </a:r>
              <a:endParaRPr/>
            </a:p>
          </p:txBody>
        </p:sp>
      </p:grpSp>
      <p:pic>
        <p:nvPicPr>
          <p:cNvPr id="637" name="Google Shape;637;p29" descr="Chart&#10;&#10;Description automatically generated with medium confidence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-22592373" y="38257218"/>
            <a:ext cx="9586210" cy="4989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8" name="Google Shape;638;p29" descr="page22image54789344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-27876291" y="6703059"/>
            <a:ext cx="7556954" cy="5287528"/>
          </a:xfrm>
          <a:prstGeom prst="rect">
            <a:avLst/>
          </a:prstGeom>
          <a:noFill/>
          <a:ln>
            <a:noFill/>
          </a:ln>
        </p:spPr>
      </p:pic>
      <p:pic>
        <p:nvPicPr>
          <p:cNvPr id="639" name="Google Shape;639;p29" descr="page1image55102720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-19170790" y="24586987"/>
            <a:ext cx="10972800" cy="2694266"/>
          </a:xfrm>
          <a:prstGeom prst="rect">
            <a:avLst/>
          </a:prstGeom>
          <a:noFill/>
          <a:ln>
            <a:noFill/>
          </a:ln>
        </p:spPr>
      </p:pic>
      <p:pic>
        <p:nvPicPr>
          <p:cNvPr id="640" name="Google Shape;640;p29" descr="page1image55103760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-28974695" y="28105891"/>
            <a:ext cx="5029200" cy="25654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41" name="Google Shape;641;p29"/>
          <p:cNvGrpSpPr/>
          <p:nvPr/>
        </p:nvGrpSpPr>
        <p:grpSpPr>
          <a:xfrm>
            <a:off x="26028163" y="-23047181"/>
            <a:ext cx="26228842" cy="20164836"/>
            <a:chOff x="-30993347" y="24496385"/>
            <a:chExt cx="26228842" cy="20164836"/>
          </a:xfrm>
        </p:grpSpPr>
        <p:sp>
          <p:nvSpPr>
            <p:cNvPr id="642" name="Google Shape;642;p29"/>
            <p:cNvSpPr/>
            <p:nvPr/>
          </p:nvSpPr>
          <p:spPr>
            <a:xfrm>
              <a:off x="-30993347" y="24496385"/>
              <a:ext cx="26228842" cy="20164836"/>
            </a:xfrm>
            <a:prstGeom prst="rect">
              <a:avLst/>
            </a:prstGeom>
            <a:solidFill>
              <a:schemeClr val="accent1"/>
            </a:solidFill>
            <a:ln w="12700" cap="flat" cmpd="sng">
              <a:solidFill>
                <a:srgbClr val="78846A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3" name="Google Shape;643;p29"/>
            <p:cNvSpPr txBox="1"/>
            <p:nvPr/>
          </p:nvSpPr>
          <p:spPr>
            <a:xfrm>
              <a:off x="-30618689" y="24685742"/>
              <a:ext cx="13367058" cy="120032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Backup Logos:</a:t>
              </a:r>
              <a:endParaRPr/>
            </a:p>
          </p:txBody>
        </p:sp>
      </p:grpSp>
      <p:grpSp>
        <p:nvGrpSpPr>
          <p:cNvPr id="644" name="Google Shape;644;p29"/>
          <p:cNvGrpSpPr/>
          <p:nvPr/>
        </p:nvGrpSpPr>
        <p:grpSpPr>
          <a:xfrm>
            <a:off x="-2449455" y="-22843854"/>
            <a:ext cx="26228842" cy="20164836"/>
            <a:chOff x="-30993347" y="24496385"/>
            <a:chExt cx="26228842" cy="20164836"/>
          </a:xfrm>
        </p:grpSpPr>
        <p:sp>
          <p:nvSpPr>
            <p:cNvPr id="645" name="Google Shape;645;p29"/>
            <p:cNvSpPr/>
            <p:nvPr/>
          </p:nvSpPr>
          <p:spPr>
            <a:xfrm>
              <a:off x="-30993347" y="24496385"/>
              <a:ext cx="26228842" cy="20164836"/>
            </a:xfrm>
            <a:prstGeom prst="rect">
              <a:avLst/>
            </a:prstGeom>
            <a:solidFill>
              <a:schemeClr val="accent1"/>
            </a:solidFill>
            <a:ln w="12700" cap="flat" cmpd="sng">
              <a:solidFill>
                <a:srgbClr val="78846A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6" name="Google Shape;646;p29"/>
            <p:cNvSpPr txBox="1"/>
            <p:nvPr/>
          </p:nvSpPr>
          <p:spPr>
            <a:xfrm>
              <a:off x="-30618689" y="24685742"/>
              <a:ext cx="13367058" cy="120032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Backup GENIE figures:</a:t>
              </a:r>
              <a:endParaRPr/>
            </a:p>
          </p:txBody>
        </p:sp>
      </p:grpSp>
      <p:pic>
        <p:nvPicPr>
          <p:cNvPr id="647" name="Google Shape;647;p29" descr="Table&#10;&#10;Description automatically generated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10785162" y="-21264811"/>
            <a:ext cx="12799204" cy="9452696"/>
          </a:xfrm>
          <a:prstGeom prst="rect">
            <a:avLst/>
          </a:prstGeom>
          <a:noFill/>
          <a:ln>
            <a:noFill/>
          </a:ln>
        </p:spPr>
      </p:pic>
      <p:pic>
        <p:nvPicPr>
          <p:cNvPr id="648" name="Google Shape;648;p29" descr="Table&#10;&#10;Description automatically generated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-2449455" y="-20897166"/>
            <a:ext cx="12799204" cy="9832036"/>
          </a:xfrm>
          <a:prstGeom prst="rect">
            <a:avLst/>
          </a:prstGeom>
          <a:noFill/>
          <a:ln>
            <a:noFill/>
          </a:ln>
        </p:spPr>
      </p:pic>
      <p:pic>
        <p:nvPicPr>
          <p:cNvPr id="649" name="Google Shape;649;p29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31244125" y="-16986462"/>
            <a:ext cx="4038600" cy="119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0" name="Google Shape;650;p29" descr="A picture containing icon&#10;&#10;Description automatically generated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36529744" y="-16752281"/>
            <a:ext cx="5468509" cy="1035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Google Shape;651;p29" descr="A picture containing diagram&#10;&#10;Description automatically generated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32192109" y="-14719170"/>
            <a:ext cx="5054600" cy="217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2" name="Google Shape;652;p29" descr="Logo&#10;&#10;Description automatically generated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38835953" y="-14496920"/>
            <a:ext cx="3162300" cy="389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3" name="Google Shape;653;p29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-866611" y="-9302732"/>
            <a:ext cx="8675406" cy="4619196"/>
          </a:xfrm>
          <a:prstGeom prst="rect">
            <a:avLst/>
          </a:prstGeom>
          <a:noFill/>
          <a:ln>
            <a:noFill/>
          </a:ln>
        </p:spPr>
      </p:pic>
      <p:pic>
        <p:nvPicPr>
          <p:cNvPr id="654" name="Google Shape;654;p29" descr="A picture containing chart&#10;&#10;Description automatically generated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9017571" y="-10313954"/>
            <a:ext cx="13367058" cy="711725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oogle Shape;602;p29">
            <a:extLst>
              <a:ext uri="{FF2B5EF4-FFF2-40B4-BE49-F238E27FC236}">
                <a16:creationId xmlns:a16="http://schemas.microsoft.com/office/drawing/2014/main" id="{018A6CB8-1055-B3D6-BB77-4AC7DA4ADBDB}"/>
              </a:ext>
            </a:extLst>
          </p:cNvPr>
          <p:cNvGrpSpPr/>
          <p:nvPr/>
        </p:nvGrpSpPr>
        <p:grpSpPr>
          <a:xfrm>
            <a:off x="5053836" y="23963201"/>
            <a:ext cx="6989926" cy="5356151"/>
            <a:chOff x="17852599" y="6708719"/>
            <a:chExt cx="6989926" cy="5356151"/>
          </a:xfrm>
        </p:grpSpPr>
        <p:grpSp>
          <p:nvGrpSpPr>
            <p:cNvPr id="4" name="Google Shape;603;p29">
              <a:extLst>
                <a:ext uri="{FF2B5EF4-FFF2-40B4-BE49-F238E27FC236}">
                  <a16:creationId xmlns:a16="http://schemas.microsoft.com/office/drawing/2014/main" id="{B7C9320C-419F-D419-26D0-92AB0A2B3367}"/>
                </a:ext>
              </a:extLst>
            </p:cNvPr>
            <p:cNvGrpSpPr/>
            <p:nvPr/>
          </p:nvGrpSpPr>
          <p:grpSpPr>
            <a:xfrm>
              <a:off x="18209070" y="7134002"/>
              <a:ext cx="6633455" cy="4930868"/>
              <a:chOff x="17266784" y="7288323"/>
              <a:chExt cx="6633455" cy="4930868"/>
            </a:xfrm>
          </p:grpSpPr>
          <p:pic>
            <p:nvPicPr>
              <p:cNvPr id="11" name="Google Shape;604;p29" descr="page6image55420672">
                <a:extLst>
                  <a:ext uri="{FF2B5EF4-FFF2-40B4-BE49-F238E27FC236}">
                    <a16:creationId xmlns:a16="http://schemas.microsoft.com/office/drawing/2014/main" id="{1C3F22CB-54D5-1FFC-029A-B59DFC6CF104}"/>
                  </a:ext>
                </a:extLst>
              </p:cNvPr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>
                <a:off x="17266784" y="7288323"/>
                <a:ext cx="6633455" cy="493086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2" name="Google Shape;605;p29">
                <a:extLst>
                  <a:ext uri="{FF2B5EF4-FFF2-40B4-BE49-F238E27FC236}">
                    <a16:creationId xmlns:a16="http://schemas.microsoft.com/office/drawing/2014/main" id="{8B26D5FF-151A-C267-FC2A-8627E5C3693D}"/>
                  </a:ext>
                </a:extLst>
              </p:cNvPr>
              <p:cNvSpPr/>
              <p:nvPr/>
            </p:nvSpPr>
            <p:spPr>
              <a:xfrm>
                <a:off x="19792950" y="10394950"/>
                <a:ext cx="263684" cy="485775"/>
              </a:xfrm>
              <a:prstGeom prst="rect">
                <a:avLst/>
              </a:prstGeom>
              <a:solidFill>
                <a:srgbClr val="74B45E"/>
              </a:solidFill>
              <a:ln w="9525" cap="flat" cmpd="sng">
                <a:solidFill>
                  <a:srgbClr val="3D414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sym typeface="Arial"/>
                </a:endParaRPr>
              </a:p>
            </p:txBody>
          </p:sp>
          <p:sp>
            <p:nvSpPr>
              <p:cNvPr id="13" name="Google Shape;606;p29">
                <a:extLst>
                  <a:ext uri="{FF2B5EF4-FFF2-40B4-BE49-F238E27FC236}">
                    <a16:creationId xmlns:a16="http://schemas.microsoft.com/office/drawing/2014/main" id="{08BBC44A-2D89-93B0-B91E-0D8A78CFEB6F}"/>
                  </a:ext>
                </a:extLst>
              </p:cNvPr>
              <p:cNvSpPr/>
              <p:nvPr/>
            </p:nvSpPr>
            <p:spPr>
              <a:xfrm>
                <a:off x="19987566" y="10599566"/>
                <a:ext cx="46215" cy="74795"/>
              </a:xfrm>
              <a:prstGeom prst="ellipse">
                <a:avLst/>
              </a:prstGeom>
              <a:solidFill>
                <a:srgbClr val="5A6A82"/>
              </a:solidFill>
              <a:ln w="9525" cap="flat" cmpd="sng">
                <a:solidFill>
                  <a:srgbClr val="32354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sym typeface="Arial"/>
                </a:endParaRPr>
              </a:p>
            </p:txBody>
          </p:sp>
          <p:sp>
            <p:nvSpPr>
              <p:cNvPr id="14" name="Google Shape;607;p29">
                <a:extLst>
                  <a:ext uri="{FF2B5EF4-FFF2-40B4-BE49-F238E27FC236}">
                    <a16:creationId xmlns:a16="http://schemas.microsoft.com/office/drawing/2014/main" id="{8B454129-8EF8-D2C1-EC3A-736F23E36416}"/>
                  </a:ext>
                </a:extLst>
              </p:cNvPr>
              <p:cNvSpPr/>
              <p:nvPr/>
            </p:nvSpPr>
            <p:spPr>
              <a:xfrm>
                <a:off x="19987565" y="10762880"/>
                <a:ext cx="46215" cy="74795"/>
              </a:xfrm>
              <a:prstGeom prst="ellipse">
                <a:avLst/>
              </a:prstGeom>
              <a:solidFill>
                <a:srgbClr val="5A6A82"/>
              </a:solidFill>
              <a:ln w="9525" cap="flat" cmpd="sng">
                <a:solidFill>
                  <a:srgbClr val="32354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sym typeface="Arial"/>
                </a:endParaRPr>
              </a:p>
            </p:txBody>
          </p:sp>
          <p:sp>
            <p:nvSpPr>
              <p:cNvPr id="15" name="Google Shape;608;p29">
                <a:extLst>
                  <a:ext uri="{FF2B5EF4-FFF2-40B4-BE49-F238E27FC236}">
                    <a16:creationId xmlns:a16="http://schemas.microsoft.com/office/drawing/2014/main" id="{723702AE-2A07-B266-1059-3EDFD48ED866}"/>
                  </a:ext>
                </a:extLst>
              </p:cNvPr>
              <p:cNvSpPr/>
              <p:nvPr/>
            </p:nvSpPr>
            <p:spPr>
              <a:xfrm>
                <a:off x="19987565" y="10436252"/>
                <a:ext cx="46215" cy="74795"/>
              </a:xfrm>
              <a:prstGeom prst="ellipse">
                <a:avLst/>
              </a:prstGeom>
              <a:solidFill>
                <a:srgbClr val="5A6A82"/>
              </a:solidFill>
              <a:ln w="9525" cap="flat" cmpd="sng">
                <a:solidFill>
                  <a:srgbClr val="32354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sym typeface="Arial"/>
                </a:endParaRPr>
              </a:p>
            </p:txBody>
          </p:sp>
        </p:grpSp>
        <p:cxnSp>
          <p:nvCxnSpPr>
            <p:cNvPr id="5" name="Google Shape;609;p29">
              <a:extLst>
                <a:ext uri="{FF2B5EF4-FFF2-40B4-BE49-F238E27FC236}">
                  <a16:creationId xmlns:a16="http://schemas.microsoft.com/office/drawing/2014/main" id="{CA1C112F-157D-31B8-FC35-5685E28BEB15}"/>
                </a:ext>
              </a:extLst>
            </p:cNvPr>
            <p:cNvCxnSpPr/>
            <p:nvPr/>
          </p:nvCxnSpPr>
          <p:spPr>
            <a:xfrm>
              <a:off x="19541989" y="7671801"/>
              <a:ext cx="1269870" cy="2568828"/>
            </a:xfrm>
            <a:prstGeom prst="straightConnector1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6" name="Google Shape;610;p29">
              <a:extLst>
                <a:ext uri="{FF2B5EF4-FFF2-40B4-BE49-F238E27FC236}">
                  <a16:creationId xmlns:a16="http://schemas.microsoft.com/office/drawing/2014/main" id="{0A43EADD-92FB-D1D1-75E8-A03AF6B912E6}"/>
                </a:ext>
              </a:extLst>
            </p:cNvPr>
            <p:cNvSpPr txBox="1"/>
            <p:nvPr/>
          </p:nvSpPr>
          <p:spPr>
            <a:xfrm>
              <a:off x="17852599" y="7329519"/>
              <a:ext cx="2107819" cy="5847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dirty="0">
                  <a:solidFill>
                    <a:schemeClr val="dk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sym typeface="Arial"/>
                </a:rPr>
                <a:t>liquid argon </a:t>
              </a:r>
              <a:r>
                <a:rPr lang="en" sz="2000" dirty="0" err="1">
                  <a:solidFill>
                    <a:schemeClr val="dk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sym typeface="Arial"/>
                </a:rPr>
                <a:t>dewar</a:t>
              </a:r>
              <a:endParaRPr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cxnSp>
          <p:nvCxnSpPr>
            <p:cNvPr id="7" name="Google Shape;611;p29">
              <a:extLst>
                <a:ext uri="{FF2B5EF4-FFF2-40B4-BE49-F238E27FC236}">
                  <a16:creationId xmlns:a16="http://schemas.microsoft.com/office/drawing/2014/main" id="{8403BB73-016C-86FB-7588-1DFD9DD57DF3}"/>
                </a:ext>
              </a:extLst>
            </p:cNvPr>
            <p:cNvCxnSpPr>
              <a:endCxn id="15" idx="1"/>
            </p:cNvCxnSpPr>
            <p:nvPr/>
          </p:nvCxnSpPr>
          <p:spPr>
            <a:xfrm>
              <a:off x="19748919" y="6967984"/>
              <a:ext cx="1187700" cy="3324900"/>
            </a:xfrm>
            <a:prstGeom prst="straightConnector1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8" name="Google Shape;612;p29">
              <a:extLst>
                <a:ext uri="{FF2B5EF4-FFF2-40B4-BE49-F238E27FC236}">
                  <a16:creationId xmlns:a16="http://schemas.microsoft.com/office/drawing/2014/main" id="{3411FC5E-1BCE-0B8F-BDF1-16D97232D196}"/>
                </a:ext>
              </a:extLst>
            </p:cNvPr>
            <p:cNvSpPr txBox="1"/>
            <p:nvPr/>
          </p:nvSpPr>
          <p:spPr>
            <a:xfrm>
              <a:off x="18209070" y="6708719"/>
              <a:ext cx="1617407" cy="7078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dirty="0">
                  <a:solidFill>
                    <a:schemeClr val="dk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sym typeface="Arial"/>
                </a:rPr>
                <a:t>photosensors</a:t>
              </a:r>
              <a:endParaRPr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cxnSp>
          <p:nvCxnSpPr>
            <p:cNvPr id="9" name="Google Shape;613;p29">
              <a:extLst>
                <a:ext uri="{FF2B5EF4-FFF2-40B4-BE49-F238E27FC236}">
                  <a16:creationId xmlns:a16="http://schemas.microsoft.com/office/drawing/2014/main" id="{2D82703E-6E26-8647-A6F8-D1469FF7F24C}"/>
                </a:ext>
              </a:extLst>
            </p:cNvPr>
            <p:cNvCxnSpPr/>
            <p:nvPr/>
          </p:nvCxnSpPr>
          <p:spPr>
            <a:xfrm rot="10800000" flipH="1">
              <a:off x="22879239" y="7646421"/>
              <a:ext cx="828900" cy="491738"/>
            </a:xfrm>
            <a:prstGeom prst="straightConnector1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10" name="Google Shape;614;p29">
              <a:extLst>
                <a:ext uri="{FF2B5EF4-FFF2-40B4-BE49-F238E27FC236}">
                  <a16:creationId xmlns:a16="http://schemas.microsoft.com/office/drawing/2014/main" id="{711CDC9C-73DB-4A2C-CB0E-9A33BDDCBC0C}"/>
                </a:ext>
              </a:extLst>
            </p:cNvPr>
            <p:cNvSpPr txBox="1"/>
            <p:nvPr/>
          </p:nvSpPr>
          <p:spPr>
            <a:xfrm>
              <a:off x="23268253" y="7265629"/>
              <a:ext cx="1469693" cy="8309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dk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sym typeface="Arial"/>
                </a:rPr>
                <a:t>  electronics racks</a:t>
              </a:r>
              <a:endParaRPr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</p:grpSp>
      <p:grpSp>
        <p:nvGrpSpPr>
          <p:cNvPr id="17" name="Google Shape;257;p26">
            <a:extLst>
              <a:ext uri="{FF2B5EF4-FFF2-40B4-BE49-F238E27FC236}">
                <a16:creationId xmlns:a16="http://schemas.microsoft.com/office/drawing/2014/main" id="{D8297414-D150-3399-54C9-699CC943AF39}"/>
              </a:ext>
            </a:extLst>
          </p:cNvPr>
          <p:cNvGrpSpPr/>
          <p:nvPr/>
        </p:nvGrpSpPr>
        <p:grpSpPr>
          <a:xfrm>
            <a:off x="24260657" y="4087622"/>
            <a:ext cx="6633455" cy="4930868"/>
            <a:chOff x="23069531" y="4688452"/>
            <a:chExt cx="6633455" cy="4930868"/>
          </a:xfrm>
        </p:grpSpPr>
        <p:pic>
          <p:nvPicPr>
            <p:cNvPr id="18" name="Google Shape;258;p26" descr="page6image55420672">
              <a:extLst>
                <a:ext uri="{FF2B5EF4-FFF2-40B4-BE49-F238E27FC236}">
                  <a16:creationId xmlns:a16="http://schemas.microsoft.com/office/drawing/2014/main" id="{BC38E2B7-D2C2-DF12-B3D6-E995EB507AA9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23069531" y="4688452"/>
              <a:ext cx="6633455" cy="4930868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9" name="Google Shape;259;p26">
              <a:extLst>
                <a:ext uri="{FF2B5EF4-FFF2-40B4-BE49-F238E27FC236}">
                  <a16:creationId xmlns:a16="http://schemas.microsoft.com/office/drawing/2014/main" id="{D8004D62-D73B-3D2F-CAAE-05E7305F0BE5}"/>
                </a:ext>
              </a:extLst>
            </p:cNvPr>
            <p:cNvGrpSpPr/>
            <p:nvPr/>
          </p:nvGrpSpPr>
          <p:grpSpPr>
            <a:xfrm>
              <a:off x="25559040" y="6694333"/>
              <a:ext cx="1872224" cy="1882041"/>
              <a:chOff x="25845652" y="6756619"/>
              <a:chExt cx="1872224" cy="1882041"/>
            </a:xfrm>
          </p:grpSpPr>
          <p:cxnSp>
            <p:nvCxnSpPr>
              <p:cNvPr id="20" name="Google Shape;260;p26">
                <a:extLst>
                  <a:ext uri="{FF2B5EF4-FFF2-40B4-BE49-F238E27FC236}">
                    <a16:creationId xmlns:a16="http://schemas.microsoft.com/office/drawing/2014/main" id="{9A50F9B4-356D-78F9-0678-2ED2EFF187A5}"/>
                  </a:ext>
                </a:extLst>
              </p:cNvPr>
              <p:cNvCxnSpPr/>
              <p:nvPr/>
            </p:nvCxnSpPr>
            <p:spPr>
              <a:xfrm rot="10800000">
                <a:off x="25993365" y="8260507"/>
                <a:ext cx="187089" cy="21424"/>
              </a:xfrm>
              <a:prstGeom prst="straightConnector1">
                <a:avLst/>
              </a:prstGeom>
              <a:noFill/>
              <a:ln w="19050" cap="flat" cmpd="sng">
                <a:solidFill>
                  <a:srgbClr val="FF0000"/>
                </a:solidFill>
                <a:prstDash val="dash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21" name="Google Shape;261;p26">
                <a:extLst>
                  <a:ext uri="{FF2B5EF4-FFF2-40B4-BE49-F238E27FC236}">
                    <a16:creationId xmlns:a16="http://schemas.microsoft.com/office/drawing/2014/main" id="{F004F390-1932-EAD8-343E-237245672A07}"/>
                  </a:ext>
                </a:extLst>
              </p:cNvPr>
              <p:cNvCxnSpPr/>
              <p:nvPr/>
            </p:nvCxnSpPr>
            <p:spPr>
              <a:xfrm rot="10800000">
                <a:off x="26169658" y="8276623"/>
                <a:ext cx="40336" cy="135759"/>
              </a:xfrm>
              <a:prstGeom prst="straightConnector1">
                <a:avLst/>
              </a:prstGeom>
              <a:noFill/>
              <a:ln w="19050" cap="flat" cmpd="sng">
                <a:solidFill>
                  <a:srgbClr val="FF0000"/>
                </a:solidFill>
                <a:prstDash val="dash"/>
                <a:miter lim="800000"/>
                <a:headEnd type="none" w="sm" len="sm"/>
                <a:tailEnd type="none" w="sm" len="sm"/>
              </a:ln>
            </p:spPr>
          </p:cxnSp>
          <p:grpSp>
            <p:nvGrpSpPr>
              <p:cNvPr id="22" name="Google Shape;262;p26">
                <a:extLst>
                  <a:ext uri="{FF2B5EF4-FFF2-40B4-BE49-F238E27FC236}">
                    <a16:creationId xmlns:a16="http://schemas.microsoft.com/office/drawing/2014/main" id="{FDDC5253-1BC8-76AB-5C8E-35B9ED3791C5}"/>
                  </a:ext>
                </a:extLst>
              </p:cNvPr>
              <p:cNvGrpSpPr/>
              <p:nvPr/>
            </p:nvGrpSpPr>
            <p:grpSpPr>
              <a:xfrm>
                <a:off x="25845652" y="6756619"/>
                <a:ext cx="1872224" cy="1882041"/>
                <a:chOff x="25845652" y="6756619"/>
                <a:chExt cx="1872224" cy="1882041"/>
              </a:xfrm>
            </p:grpSpPr>
            <p:grpSp>
              <p:nvGrpSpPr>
                <p:cNvPr id="23" name="Google Shape;263;p26">
                  <a:extLst>
                    <a:ext uri="{FF2B5EF4-FFF2-40B4-BE49-F238E27FC236}">
                      <a16:creationId xmlns:a16="http://schemas.microsoft.com/office/drawing/2014/main" id="{EFA665D8-86F0-5E6E-5A78-645D2EB3C433}"/>
                    </a:ext>
                  </a:extLst>
                </p:cNvPr>
                <p:cNvGrpSpPr/>
                <p:nvPr/>
              </p:nvGrpSpPr>
              <p:grpSpPr>
                <a:xfrm>
                  <a:off x="25845652" y="6756619"/>
                  <a:ext cx="1872224" cy="1882041"/>
                  <a:chOff x="25845652" y="6756619"/>
                  <a:chExt cx="1872224" cy="1882041"/>
                </a:xfrm>
              </p:grpSpPr>
              <p:sp>
                <p:nvSpPr>
                  <p:cNvPr id="26" name="Google Shape;264;p26">
                    <a:extLst>
                      <a:ext uri="{FF2B5EF4-FFF2-40B4-BE49-F238E27FC236}">
                        <a16:creationId xmlns:a16="http://schemas.microsoft.com/office/drawing/2014/main" id="{694A4F3A-F0D3-3A4C-E50F-96F5B26A6E9B}"/>
                      </a:ext>
                    </a:extLst>
                  </p:cNvPr>
                  <p:cNvSpPr/>
                  <p:nvPr/>
                </p:nvSpPr>
                <p:spPr>
                  <a:xfrm>
                    <a:off x="25978272" y="6756619"/>
                    <a:ext cx="1105000" cy="16863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37167" h="1299634" extrusionOk="0">
                        <a:moveTo>
                          <a:pt x="0" y="1126067"/>
                        </a:moveTo>
                        <a:lnTo>
                          <a:pt x="1037167" y="0"/>
                        </a:lnTo>
                        <a:lnTo>
                          <a:pt x="1037167" y="1299634"/>
                        </a:lnTo>
                        <a:lnTo>
                          <a:pt x="0" y="1126067"/>
                        </a:lnTo>
                        <a:close/>
                      </a:path>
                    </a:pathLst>
                  </a:custGeom>
                  <a:solidFill>
                    <a:srgbClr val="FBEF59">
                      <a:alpha val="69803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grpSp>
                <p:nvGrpSpPr>
                  <p:cNvPr id="27" name="Google Shape;265;p26">
                    <a:extLst>
                      <a:ext uri="{FF2B5EF4-FFF2-40B4-BE49-F238E27FC236}">
                        <a16:creationId xmlns:a16="http://schemas.microsoft.com/office/drawing/2014/main" id="{0B512750-72A9-8535-C97C-7BED177EA44E}"/>
                      </a:ext>
                    </a:extLst>
                  </p:cNvPr>
                  <p:cNvGrpSpPr/>
                  <p:nvPr/>
                </p:nvGrpSpPr>
                <p:grpSpPr>
                  <a:xfrm>
                    <a:off x="25845652" y="7480403"/>
                    <a:ext cx="1872224" cy="1158257"/>
                    <a:chOff x="25845652" y="7480403"/>
                    <a:chExt cx="1872224" cy="1158257"/>
                  </a:xfrm>
                </p:grpSpPr>
                <p:grpSp>
                  <p:nvGrpSpPr>
                    <p:cNvPr id="28" name="Google Shape;266;p26">
                      <a:extLst>
                        <a:ext uri="{FF2B5EF4-FFF2-40B4-BE49-F238E27FC236}">
                          <a16:creationId xmlns:a16="http://schemas.microsoft.com/office/drawing/2014/main" id="{B2B6D5F2-D8B5-1915-B67F-807416AF1BA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5855918" y="7480403"/>
                      <a:ext cx="1861958" cy="885158"/>
                      <a:chOff x="25855918" y="7715353"/>
                      <a:chExt cx="1861958" cy="885158"/>
                    </a:xfrm>
                  </p:grpSpPr>
                  <p:sp>
                    <p:nvSpPr>
                      <p:cNvPr id="39" name="Google Shape;267;p26">
                        <a:extLst>
                          <a:ext uri="{FF2B5EF4-FFF2-40B4-BE49-F238E27FC236}">
                            <a16:creationId xmlns:a16="http://schemas.microsoft.com/office/drawing/2014/main" id="{6107E248-2464-F120-BDE0-C9AE475F2B5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5910327" y="8418062"/>
                        <a:ext cx="91440" cy="91440"/>
                      </a:xfrm>
                      <a:prstGeom prst="ellipse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45700" rIns="91425" bIns="45700" anchor="ctr" anchorCtr="0">
                        <a:noAutofit/>
                      </a:bodyPr>
                      <a:lstStyle/>
                      <a:p>
                        <a:pPr marL="0" marR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80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endParaRPr>
                      </a:p>
                    </p:txBody>
                  </p:sp>
                  <p:cxnSp>
                    <p:nvCxnSpPr>
                      <p:cNvPr id="40" name="Google Shape;268;p26">
                        <a:extLst>
                          <a:ext uri="{FF2B5EF4-FFF2-40B4-BE49-F238E27FC236}">
                            <a16:creationId xmlns:a16="http://schemas.microsoft.com/office/drawing/2014/main" id="{2B6653DD-875E-C14A-E3A4-1117B3D56EB6}"/>
                          </a:ext>
                        </a:extLst>
                      </p:cNvPr>
                      <p:cNvCxnSpPr>
                        <a:stCxn id="39" idx="3"/>
                      </p:cNvCxnSpPr>
                      <p:nvPr/>
                    </p:nvCxnSpPr>
                    <p:spPr>
                      <a:xfrm flipH="1">
                        <a:off x="25855918" y="8496111"/>
                        <a:ext cx="67800" cy="104400"/>
                      </a:xfrm>
                      <a:prstGeom prst="straightConnector1">
                        <a:avLst/>
                      </a:prstGeom>
                      <a:noFill/>
                      <a:ln w="19050" cap="flat" cmpd="sng">
                        <a:solidFill>
                          <a:srgbClr val="FF0000"/>
                        </a:solidFill>
                        <a:prstDash val="dash"/>
                        <a:miter lim="800000"/>
                        <a:headEnd type="none" w="sm" len="sm"/>
                        <a:tailEnd type="none" w="sm" len="sm"/>
                      </a:ln>
                    </p:spPr>
                  </p:cxnSp>
                  <p:cxnSp>
                    <p:nvCxnSpPr>
                      <p:cNvPr id="41" name="Google Shape;269;p26">
                        <a:extLst>
                          <a:ext uri="{FF2B5EF4-FFF2-40B4-BE49-F238E27FC236}">
                            <a16:creationId xmlns:a16="http://schemas.microsoft.com/office/drawing/2014/main" id="{6FA44240-4900-36DB-FE35-58C3ADBB7C69}"/>
                          </a:ext>
                        </a:extLst>
                      </p:cNvPr>
                      <p:cNvCxnSpPr>
                        <a:stCxn id="39" idx="7"/>
                      </p:cNvCxnSpPr>
                      <p:nvPr/>
                    </p:nvCxnSpPr>
                    <p:spPr>
                      <a:xfrm rot="10800000" flipH="1">
                        <a:off x="25988376" y="7715353"/>
                        <a:ext cx="1729500" cy="716100"/>
                      </a:xfrm>
                      <a:prstGeom prst="straightConnector1">
                        <a:avLst/>
                      </a:prstGeom>
                      <a:noFill/>
                      <a:ln w="25400" cap="flat" cmpd="sng">
                        <a:solidFill>
                          <a:schemeClr val="accent2">
                            <a:lumMod val="75000"/>
                          </a:schemeClr>
                        </a:solidFill>
                        <a:prstDash val="solid"/>
                        <a:miter lim="800000"/>
                        <a:headEnd type="none" w="sm" len="sm"/>
                        <a:tailEnd type="triangle" w="med" len="med"/>
                      </a:ln>
                    </p:spPr>
                  </p:cxnSp>
                </p:grpSp>
                <p:grpSp>
                  <p:nvGrpSpPr>
                    <p:cNvPr id="29" name="Google Shape;270;p26">
                      <a:extLst>
                        <a:ext uri="{FF2B5EF4-FFF2-40B4-BE49-F238E27FC236}">
                          <a16:creationId xmlns:a16="http://schemas.microsoft.com/office/drawing/2014/main" id="{286180EA-1D29-019E-86D7-212D9D2EAE2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6261394" y="8345183"/>
                      <a:ext cx="274320" cy="274320"/>
                      <a:chOff x="25872397" y="8398576"/>
                      <a:chExt cx="274320" cy="274320"/>
                    </a:xfrm>
                  </p:grpSpPr>
                  <p:sp>
                    <p:nvSpPr>
                      <p:cNvPr id="35" name="Google Shape;271;p26">
                        <a:extLst>
                          <a:ext uri="{FF2B5EF4-FFF2-40B4-BE49-F238E27FC236}">
                            <a16:creationId xmlns:a16="http://schemas.microsoft.com/office/drawing/2014/main" id="{5400DC29-10D7-AC85-FC4D-8BA9E66EB54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5872397" y="8398576"/>
                        <a:ext cx="274320" cy="274320"/>
                      </a:xfrm>
                      <a:prstGeom prst="ellipse">
                        <a:avLst/>
                      </a:prstGeom>
                      <a:solidFill>
                        <a:srgbClr val="FFFF00">
                          <a:alpha val="84705"/>
                        </a:srgbClr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45700" rIns="91425" bIns="45700" anchor="ctr" anchorCtr="0">
                        <a:noAutofit/>
                      </a:bodyPr>
                      <a:lstStyle/>
                      <a:p>
                        <a:pPr marL="0" marR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80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endParaRPr>
                      </a:p>
                    </p:txBody>
                  </p:sp>
                  <p:grpSp>
                    <p:nvGrpSpPr>
                      <p:cNvPr id="36" name="Google Shape;272;p26">
                        <a:extLst>
                          <a:ext uri="{FF2B5EF4-FFF2-40B4-BE49-F238E27FC236}">
                            <a16:creationId xmlns:a16="http://schemas.microsoft.com/office/drawing/2014/main" id="{F9063598-AA6F-FC08-5B67-9A9FB76ECEB2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25919925" y="8441941"/>
                        <a:ext cx="182880" cy="182880"/>
                        <a:chOff x="25919925" y="8441941"/>
                        <a:chExt cx="182880" cy="182880"/>
                      </a:xfrm>
                    </p:grpSpPr>
                    <p:sp>
                      <p:nvSpPr>
                        <p:cNvPr id="37" name="Google Shape;273;p26">
                          <a:extLst>
                            <a:ext uri="{FF2B5EF4-FFF2-40B4-BE49-F238E27FC236}">
                              <a16:creationId xmlns:a16="http://schemas.microsoft.com/office/drawing/2014/main" id="{FC06B9A0-2A8F-A8F9-CD13-4B716B0BAC1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5919925" y="8441941"/>
                          <a:ext cx="182880" cy="182880"/>
                        </a:xfrm>
                        <a:prstGeom prst="ellipse">
                          <a:avLst/>
                        </a:prstGeom>
                        <a:solidFill>
                          <a:srgbClr val="FDD400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45700" rIns="91425" bIns="45700" anchor="ctr" anchorCtr="0">
                          <a:noAutofit/>
                        </a:bodyPr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800">
                            <a:solidFill>
                              <a:schemeClr val="lt1"/>
                            </a:solidFill>
                            <a:latin typeface="Arial"/>
                            <a:ea typeface="Arial"/>
                            <a:cs typeface="Arial"/>
                            <a:sym typeface="Arial"/>
                          </a:endParaRPr>
                        </a:p>
                      </p:txBody>
                    </p:sp>
                    <p:sp>
                      <p:nvSpPr>
                        <p:cNvPr id="38" name="Google Shape;274;p26">
                          <a:extLst>
                            <a:ext uri="{FF2B5EF4-FFF2-40B4-BE49-F238E27FC236}">
                              <a16:creationId xmlns:a16="http://schemas.microsoft.com/office/drawing/2014/main" id="{49B59861-5DC9-43EA-F213-BAB555DCDA3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5965010" y="8488882"/>
                          <a:ext cx="91440" cy="91440"/>
                        </a:xfrm>
                        <a:prstGeom prst="ellipse">
                          <a:avLst/>
                        </a:prstGeom>
                        <a:solidFill>
                          <a:srgbClr val="FFC000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45700" rIns="91425" bIns="45700" anchor="ctr" anchorCtr="0">
                          <a:noAutofit/>
                        </a:bodyPr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800">
                            <a:solidFill>
                              <a:schemeClr val="lt1"/>
                            </a:solidFill>
                            <a:latin typeface="Arial"/>
                            <a:ea typeface="Arial"/>
                            <a:cs typeface="Arial"/>
                            <a:sym typeface="Arial"/>
                          </a:endParaRPr>
                        </a:p>
                      </p:txBody>
                    </p:sp>
                  </p:grpSp>
                </p:grpSp>
                <p:grpSp>
                  <p:nvGrpSpPr>
                    <p:cNvPr id="30" name="Google Shape;275;p26">
                      <a:extLst>
                        <a:ext uri="{FF2B5EF4-FFF2-40B4-BE49-F238E27FC236}">
                          <a16:creationId xmlns:a16="http://schemas.microsoft.com/office/drawing/2014/main" id="{065DABD3-C4D6-D486-B87F-FD037B32E80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5845652" y="8364340"/>
                      <a:ext cx="274320" cy="274320"/>
                      <a:chOff x="25872397" y="8398576"/>
                      <a:chExt cx="274320" cy="274320"/>
                    </a:xfrm>
                  </p:grpSpPr>
                  <p:sp>
                    <p:nvSpPr>
                      <p:cNvPr id="31" name="Google Shape;276;p26">
                        <a:extLst>
                          <a:ext uri="{FF2B5EF4-FFF2-40B4-BE49-F238E27FC236}">
                            <a16:creationId xmlns:a16="http://schemas.microsoft.com/office/drawing/2014/main" id="{AB094E8A-7111-1269-9BFC-6BE77401F41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5872397" y="8398576"/>
                        <a:ext cx="274320" cy="274320"/>
                      </a:xfrm>
                      <a:prstGeom prst="ellipse">
                        <a:avLst/>
                      </a:prstGeom>
                      <a:solidFill>
                        <a:srgbClr val="FFFF00">
                          <a:alpha val="84705"/>
                        </a:srgbClr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45700" rIns="91425" bIns="45700" anchor="ctr" anchorCtr="0">
                        <a:noAutofit/>
                      </a:bodyPr>
                      <a:lstStyle/>
                      <a:p>
                        <a:pPr marL="0" marR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80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endParaRPr>
                      </a:p>
                    </p:txBody>
                  </p:sp>
                  <p:grpSp>
                    <p:nvGrpSpPr>
                      <p:cNvPr id="32" name="Google Shape;277;p26">
                        <a:extLst>
                          <a:ext uri="{FF2B5EF4-FFF2-40B4-BE49-F238E27FC236}">
                            <a16:creationId xmlns:a16="http://schemas.microsoft.com/office/drawing/2014/main" id="{662E3466-331F-5313-CEC5-8C8A14BE7436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25919925" y="8441941"/>
                        <a:ext cx="182880" cy="182880"/>
                        <a:chOff x="25919925" y="8441941"/>
                        <a:chExt cx="182880" cy="182880"/>
                      </a:xfrm>
                    </p:grpSpPr>
                    <p:sp>
                      <p:nvSpPr>
                        <p:cNvPr id="33" name="Google Shape;278;p26">
                          <a:extLst>
                            <a:ext uri="{FF2B5EF4-FFF2-40B4-BE49-F238E27FC236}">
                              <a16:creationId xmlns:a16="http://schemas.microsoft.com/office/drawing/2014/main" id="{EA5D529B-716E-7C98-15E8-2E9F0CD269D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5919925" y="8441941"/>
                          <a:ext cx="182880" cy="182880"/>
                        </a:xfrm>
                        <a:prstGeom prst="ellipse">
                          <a:avLst/>
                        </a:prstGeom>
                        <a:solidFill>
                          <a:srgbClr val="FDD400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45700" rIns="91425" bIns="45700" anchor="ctr" anchorCtr="0">
                          <a:noAutofit/>
                        </a:bodyPr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800">
                            <a:solidFill>
                              <a:schemeClr val="lt1"/>
                            </a:solidFill>
                            <a:latin typeface="Arial"/>
                            <a:ea typeface="Arial"/>
                            <a:cs typeface="Arial"/>
                            <a:sym typeface="Arial"/>
                          </a:endParaRPr>
                        </a:p>
                      </p:txBody>
                    </p:sp>
                    <p:sp>
                      <p:nvSpPr>
                        <p:cNvPr id="34" name="Google Shape;279;p26">
                          <a:extLst>
                            <a:ext uri="{FF2B5EF4-FFF2-40B4-BE49-F238E27FC236}">
                              <a16:creationId xmlns:a16="http://schemas.microsoft.com/office/drawing/2014/main" id="{4F60399F-1A34-3290-0721-4F91C090360A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5965010" y="8488882"/>
                          <a:ext cx="91440" cy="91440"/>
                        </a:xfrm>
                        <a:prstGeom prst="ellipse">
                          <a:avLst/>
                        </a:prstGeom>
                        <a:solidFill>
                          <a:srgbClr val="FFC000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45700" rIns="91425" bIns="45700" anchor="ctr" anchorCtr="0">
                          <a:noAutofit/>
                        </a:bodyPr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800">
                            <a:solidFill>
                              <a:schemeClr val="lt1"/>
                            </a:solidFill>
                            <a:latin typeface="Arial"/>
                            <a:ea typeface="Arial"/>
                            <a:cs typeface="Arial"/>
                            <a:sym typeface="Arial"/>
                          </a:endParaRPr>
                        </a:p>
                      </p:txBody>
                    </p:sp>
                  </p:grpSp>
                </p:grpSp>
              </p:grpSp>
            </p:grpSp>
            <p:cxnSp>
              <p:nvCxnSpPr>
                <p:cNvPr id="24" name="Google Shape;280;p26">
                  <a:extLst>
                    <a:ext uri="{FF2B5EF4-FFF2-40B4-BE49-F238E27FC236}">
                      <a16:creationId xmlns:a16="http://schemas.microsoft.com/office/drawing/2014/main" id="{494E55C6-6AA6-4BA2-EF35-A15238ADA149}"/>
                    </a:ext>
                  </a:extLst>
                </p:cNvPr>
                <p:cNvCxnSpPr/>
                <p:nvPr/>
              </p:nvCxnSpPr>
              <p:spPr>
                <a:xfrm rot="10800000">
                  <a:off x="26206946" y="8404450"/>
                  <a:ext cx="195263" cy="7962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rgbClr val="FF0000"/>
                  </a:solidFill>
                  <a:prstDash val="dash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25" name="Google Shape;281;p26">
                  <a:extLst>
                    <a:ext uri="{FF2B5EF4-FFF2-40B4-BE49-F238E27FC236}">
                      <a16:creationId xmlns:a16="http://schemas.microsoft.com/office/drawing/2014/main" id="{6C1909B3-5C34-1BD0-F658-CF7517E46CAC}"/>
                    </a:ext>
                  </a:extLst>
                </p:cNvPr>
                <p:cNvCxnSpPr/>
                <p:nvPr/>
              </p:nvCxnSpPr>
              <p:spPr>
                <a:xfrm rot="10800000">
                  <a:off x="25863452" y="8363206"/>
                  <a:ext cx="124052" cy="132684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rgbClr val="FF0000"/>
                  </a:solidFill>
                  <a:prstDash val="dash"/>
                  <a:miter lim="800000"/>
                  <a:headEnd type="none" w="sm" len="sm"/>
                  <a:tailEnd type="none" w="sm" len="sm"/>
                </a:ln>
              </p:spPr>
            </p:cxnSp>
          </p:grp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828824E-3D60-48A3-81B0-EFE6D9B21AEE}"/>
                  </a:ext>
                </a:extLst>
              </p:cNvPr>
              <p:cNvSpPr txBox="1"/>
              <p:nvPr/>
            </p:nvSpPr>
            <p:spPr>
              <a:xfrm>
                <a:off x="27252036" y="6957570"/>
                <a:ext cx="44823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US" sz="1800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828824E-3D60-48A3-81B0-EFE6D9B21A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52036" y="6957570"/>
                <a:ext cx="448236" cy="369332"/>
              </a:xfrm>
              <a:prstGeom prst="rect">
                <a:avLst/>
              </a:prstGeom>
              <a:blipFill>
                <a:blip r:embed="rId22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00FE56E1-EBFE-6BA7-FAC1-692A97E0440F}"/>
                  </a:ext>
                </a:extLst>
              </p:cNvPr>
              <p:cNvSpPr txBox="1"/>
              <p:nvPr/>
            </p:nvSpPr>
            <p:spPr>
              <a:xfrm>
                <a:off x="26873317" y="7651448"/>
                <a:ext cx="44823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sz="1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00FE56E1-EBFE-6BA7-FAC1-692A97E044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73317" y="7651448"/>
                <a:ext cx="448236" cy="369332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Rectangle 43">
            <a:extLst>
              <a:ext uri="{FF2B5EF4-FFF2-40B4-BE49-F238E27FC236}">
                <a16:creationId xmlns:a16="http://schemas.microsoft.com/office/drawing/2014/main" id="{A2F4C1C1-0F2C-9324-9C92-A860144B6953}"/>
              </a:ext>
            </a:extLst>
          </p:cNvPr>
          <p:cNvSpPr/>
          <p:nvPr/>
        </p:nvSpPr>
        <p:spPr>
          <a:xfrm>
            <a:off x="24394278" y="6538957"/>
            <a:ext cx="1264596" cy="6710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sz="18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Fiducial Volume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C2C9100B-FC2A-FF5B-D58C-C57E541E0DB0}"/>
              </a:ext>
            </a:extLst>
          </p:cNvPr>
          <p:cNvSpPr/>
          <p:nvPr/>
        </p:nvSpPr>
        <p:spPr>
          <a:xfrm>
            <a:off x="29622723" y="6319574"/>
            <a:ext cx="1797918" cy="10817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Muon Range Detector (MRD)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6E315D5-58C2-CD83-C331-40F6EBF3D80B}"/>
              </a:ext>
            </a:extLst>
          </p:cNvPr>
          <p:cNvSpPr/>
          <p:nvPr/>
        </p:nvSpPr>
        <p:spPr>
          <a:xfrm>
            <a:off x="29640901" y="4233188"/>
            <a:ext cx="1124444" cy="666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D8812146-5353-1764-DDB8-4DE910C6891B}"/>
              </a:ext>
            </a:extLst>
          </p:cNvPr>
          <p:cNvSpPr/>
          <p:nvPr/>
        </p:nvSpPr>
        <p:spPr>
          <a:xfrm>
            <a:off x="24199397" y="4774060"/>
            <a:ext cx="1669691" cy="10817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BB2D219D-8DB7-218D-0920-97CE69C78D4E}"/>
              </a:ext>
            </a:extLst>
          </p:cNvPr>
          <p:cNvSpPr/>
          <p:nvPr/>
        </p:nvSpPr>
        <p:spPr>
          <a:xfrm>
            <a:off x="25512779" y="6627287"/>
            <a:ext cx="311128" cy="3035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F7B06F88-C5B3-13DC-1882-0C18365D6997}"/>
              </a:ext>
            </a:extLst>
          </p:cNvPr>
          <p:cNvSpPr/>
          <p:nvPr/>
        </p:nvSpPr>
        <p:spPr>
          <a:xfrm>
            <a:off x="24143470" y="5450781"/>
            <a:ext cx="1713766" cy="3878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sz="18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Front Muon Veto (FMV)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EFC143A3-7B7E-2B35-C400-5B0C246E7FC8}"/>
              </a:ext>
            </a:extLst>
          </p:cNvPr>
          <p:cNvSpPr/>
          <p:nvPr/>
        </p:nvSpPr>
        <p:spPr>
          <a:xfrm>
            <a:off x="24396731" y="5946919"/>
            <a:ext cx="1264596" cy="5892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sz="18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Gd-loaded Water</a:t>
            </a: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C801548C-2176-8B6C-CEA0-85BAB908265B}"/>
              </a:ext>
            </a:extLst>
          </p:cNvPr>
          <p:cNvCxnSpPr>
            <a:cxnSpLocks noChangeAspect="1"/>
          </p:cNvCxnSpPr>
          <p:nvPr/>
        </p:nvCxnSpPr>
        <p:spPr>
          <a:xfrm>
            <a:off x="25658874" y="5776828"/>
            <a:ext cx="551363" cy="367085"/>
          </a:xfrm>
          <a:prstGeom prst="line">
            <a:avLst/>
          </a:prstGeom>
          <a:ln w="317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79F3FA94-01BA-7137-9F93-AE55974A1AF0}"/>
              </a:ext>
            </a:extLst>
          </p:cNvPr>
          <p:cNvCxnSpPr>
            <a:cxnSpLocks noChangeAspect="1"/>
          </p:cNvCxnSpPr>
          <p:nvPr/>
        </p:nvCxnSpPr>
        <p:spPr>
          <a:xfrm>
            <a:off x="25528985" y="6292409"/>
            <a:ext cx="941130" cy="665161"/>
          </a:xfrm>
          <a:prstGeom prst="line">
            <a:avLst/>
          </a:prstGeom>
          <a:ln w="317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6" name="Straight Connector 575">
            <a:extLst>
              <a:ext uri="{FF2B5EF4-FFF2-40B4-BE49-F238E27FC236}">
                <a16:creationId xmlns:a16="http://schemas.microsoft.com/office/drawing/2014/main" id="{FB50F770-BB9D-E778-3AAA-EAA477FEFECC}"/>
              </a:ext>
            </a:extLst>
          </p:cNvPr>
          <p:cNvCxnSpPr>
            <a:cxnSpLocks noChangeAspect="1"/>
          </p:cNvCxnSpPr>
          <p:nvPr/>
        </p:nvCxnSpPr>
        <p:spPr>
          <a:xfrm>
            <a:off x="25563148" y="6922482"/>
            <a:ext cx="1081251" cy="706885"/>
          </a:xfrm>
          <a:prstGeom prst="line">
            <a:avLst/>
          </a:prstGeom>
          <a:ln w="317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9" name="Rectangle 578">
            <a:extLst>
              <a:ext uri="{FF2B5EF4-FFF2-40B4-BE49-F238E27FC236}">
                <a16:creationId xmlns:a16="http://schemas.microsoft.com/office/drawing/2014/main" id="{63A0DEBA-0377-6D98-1025-A13A3E119EBE}"/>
              </a:ext>
            </a:extLst>
          </p:cNvPr>
          <p:cNvSpPr/>
          <p:nvPr/>
        </p:nvSpPr>
        <p:spPr>
          <a:xfrm>
            <a:off x="24656395" y="7106063"/>
            <a:ext cx="754247" cy="6710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sz="18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PMTs</a:t>
            </a:r>
          </a:p>
        </p:txBody>
      </p:sp>
      <p:cxnSp>
        <p:nvCxnSpPr>
          <p:cNvPr id="580" name="Straight Connector 579">
            <a:extLst>
              <a:ext uri="{FF2B5EF4-FFF2-40B4-BE49-F238E27FC236}">
                <a16:creationId xmlns:a16="http://schemas.microsoft.com/office/drawing/2014/main" id="{4744C706-77C1-9653-7642-7D9CBC7953E4}"/>
              </a:ext>
            </a:extLst>
          </p:cNvPr>
          <p:cNvCxnSpPr>
            <a:cxnSpLocks noChangeAspect="1"/>
          </p:cNvCxnSpPr>
          <p:nvPr/>
        </p:nvCxnSpPr>
        <p:spPr>
          <a:xfrm>
            <a:off x="25496479" y="7490372"/>
            <a:ext cx="1060105" cy="706885"/>
          </a:xfrm>
          <a:prstGeom prst="line">
            <a:avLst/>
          </a:prstGeom>
          <a:ln w="317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2" name="Straight Connector 581">
            <a:extLst>
              <a:ext uri="{FF2B5EF4-FFF2-40B4-BE49-F238E27FC236}">
                <a16:creationId xmlns:a16="http://schemas.microsoft.com/office/drawing/2014/main" id="{2CCDBFD8-71C8-1DE5-6E9B-9083DDFEE4A5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28956000" y="6821890"/>
            <a:ext cx="753291" cy="536033"/>
          </a:xfrm>
          <a:prstGeom prst="line">
            <a:avLst/>
          </a:prstGeom>
          <a:ln w="317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8" name="Rectangle 657">
            <a:extLst>
              <a:ext uri="{FF2B5EF4-FFF2-40B4-BE49-F238E27FC236}">
                <a16:creationId xmlns:a16="http://schemas.microsoft.com/office/drawing/2014/main" id="{BE472F3A-B70E-632D-A1A6-F4B39A9E63FB}"/>
              </a:ext>
            </a:extLst>
          </p:cNvPr>
          <p:cNvSpPr/>
          <p:nvPr/>
        </p:nvSpPr>
        <p:spPr>
          <a:xfrm>
            <a:off x="29486503" y="4605650"/>
            <a:ext cx="105219" cy="10817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661" name="Rectangle 660">
            <a:extLst>
              <a:ext uri="{FF2B5EF4-FFF2-40B4-BE49-F238E27FC236}">
                <a16:creationId xmlns:a16="http://schemas.microsoft.com/office/drawing/2014/main" id="{00DE28B4-6FC4-3E85-9774-7300AE271129}"/>
              </a:ext>
            </a:extLst>
          </p:cNvPr>
          <p:cNvSpPr/>
          <p:nvPr/>
        </p:nvSpPr>
        <p:spPr>
          <a:xfrm>
            <a:off x="29809336" y="4029218"/>
            <a:ext cx="1300655" cy="10817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sz="18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Electronics Rack</a:t>
            </a:r>
          </a:p>
        </p:txBody>
      </p:sp>
      <p:cxnSp>
        <p:nvCxnSpPr>
          <p:cNvPr id="660" name="Straight Connector 659">
            <a:extLst>
              <a:ext uri="{FF2B5EF4-FFF2-40B4-BE49-F238E27FC236}">
                <a16:creationId xmlns:a16="http://schemas.microsoft.com/office/drawing/2014/main" id="{01733BF7-3683-8A7B-C9D7-A2ED431D53F2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29082983" y="4644325"/>
            <a:ext cx="793763" cy="532402"/>
          </a:xfrm>
          <a:prstGeom prst="line">
            <a:avLst/>
          </a:prstGeom>
          <a:ln w="317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4395E1BD-A103-3E8E-00B6-CA77118F08D2}"/>
              </a:ext>
            </a:extLst>
          </p:cNvPr>
          <p:cNvSpPr/>
          <p:nvPr/>
        </p:nvSpPr>
        <p:spPr>
          <a:xfrm>
            <a:off x="29493223" y="5015533"/>
            <a:ext cx="2060318" cy="10817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Large Area Picosecond Photo Detectors (LAPPDs)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4B4835F-EF1D-F591-BF93-8B2018C940C2}"/>
              </a:ext>
            </a:extLst>
          </p:cNvPr>
          <p:cNvSpPr/>
          <p:nvPr/>
        </p:nvSpPr>
        <p:spPr>
          <a:xfrm>
            <a:off x="29507518" y="6176164"/>
            <a:ext cx="482204" cy="347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589" name="Straight Connector 588">
            <a:extLst>
              <a:ext uri="{FF2B5EF4-FFF2-40B4-BE49-F238E27FC236}">
                <a16:creationId xmlns:a16="http://schemas.microsoft.com/office/drawing/2014/main" id="{1EF215C5-2E5D-5F0D-D93D-01D5FC49578C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27773100" y="5616286"/>
            <a:ext cx="1992102" cy="1306196"/>
          </a:xfrm>
          <a:prstGeom prst="line">
            <a:avLst/>
          </a:prstGeom>
          <a:ln w="317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Paper">
      <a:dk1>
        <a:srgbClr val="000000"/>
      </a:dk1>
      <a:lt1>
        <a:srgbClr val="FFFFFF"/>
      </a:lt1>
      <a:dk2>
        <a:srgbClr val="444D26"/>
      </a:dk2>
      <a:lt2>
        <a:srgbClr val="FEFAC9"/>
      </a:lt2>
      <a:accent1>
        <a:srgbClr val="A5B592"/>
      </a:accent1>
      <a:accent2>
        <a:srgbClr val="F3A447"/>
      </a:accent2>
      <a:accent3>
        <a:srgbClr val="E7BC29"/>
      </a:accent3>
      <a:accent4>
        <a:srgbClr val="D092A7"/>
      </a:accent4>
      <a:accent5>
        <a:srgbClr val="9C85C0"/>
      </a:accent5>
      <a:accent6>
        <a:srgbClr val="809EC2"/>
      </a:accent6>
      <a:hlink>
        <a:srgbClr val="8E58B6"/>
      </a:hlink>
      <a:folHlink>
        <a:srgbClr val="7F6F6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8918</TotalTime>
  <Words>900</Words>
  <Application>Microsoft Macintosh PowerPoint</Application>
  <PresentationFormat>Custom</PresentationFormat>
  <Paragraphs>111</Paragraphs>
  <Slides>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Cambria Math</vt:lpstr>
      <vt:lpstr>NTR</vt:lpstr>
      <vt:lpstr>Arial</vt:lpstr>
      <vt:lpstr>Office Theme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Everett, Noah S. - SDSMT Student</cp:lastModifiedBy>
  <cp:revision>16</cp:revision>
  <dcterms:modified xsi:type="dcterms:W3CDTF">2022-09-14T07:39:36Z</dcterms:modified>
</cp:coreProperties>
</file>